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56" r:id="rId5"/>
    <p:sldId id="257" r:id="rId6"/>
    <p:sldId id="268" r:id="rId7"/>
    <p:sldId id="272" r:id="rId8"/>
    <p:sldId id="273" r:id="rId9"/>
    <p:sldId id="280" r:id="rId10"/>
    <p:sldId id="281" r:id="rId11"/>
    <p:sldId id="282" r:id="rId12"/>
    <p:sldId id="274" r:id="rId13"/>
    <p:sldId id="277" r:id="rId14"/>
    <p:sldId id="278" r:id="rId15"/>
    <p:sldId id="279" r:id="rId16"/>
    <p:sldId id="275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e Skartveit" initials="TS" lastIdx="1" clrIdx="0">
    <p:extLst>
      <p:ext uri="{19B8F6BF-5375-455C-9EA6-DF929625EA0E}">
        <p15:presenceInfo xmlns:p15="http://schemas.microsoft.com/office/powerpoint/2012/main" userId="S::Tone.Skartveit@cegal.com::1eecbbc7-902d-4a29-a47e-910eec405a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B6B"/>
    <a:srgbClr val="BF00BF"/>
    <a:srgbClr val="1F77B4"/>
    <a:srgbClr val="FF0000"/>
    <a:srgbClr val="FF6D22"/>
    <a:srgbClr val="F3733C"/>
    <a:srgbClr val="F53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1980" autoAdjust="0"/>
  </p:normalViewPr>
  <p:slideViewPr>
    <p:cSldViewPr snapToGrid="0">
      <p:cViewPr varScale="1">
        <p:scale>
          <a:sx n="59" d="100"/>
          <a:sy n="59" d="100"/>
        </p:scale>
        <p:origin x="84" y="9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ål Stian Bendiksen" userId="31003227-17d9-442e-978a-96c1b94ab671" providerId="ADAL" clId="{3220CE88-B443-4548-AD54-76FA165FDC49}"/>
    <pc:docChg chg="modSld">
      <pc:chgData name="Pål Stian Bendiksen" userId="31003227-17d9-442e-978a-96c1b94ab671" providerId="ADAL" clId="{3220CE88-B443-4548-AD54-76FA165FDC49}" dt="2022-03-07T10:02:05.260" v="33" actId="20577"/>
      <pc:docMkLst>
        <pc:docMk/>
      </pc:docMkLst>
      <pc:sldChg chg="modSp mod">
        <pc:chgData name="Pål Stian Bendiksen" userId="31003227-17d9-442e-978a-96c1b94ab671" providerId="ADAL" clId="{3220CE88-B443-4548-AD54-76FA165FDC49}" dt="2022-03-07T10:02:05.260" v="33" actId="20577"/>
        <pc:sldMkLst>
          <pc:docMk/>
          <pc:sldMk cId="685469488" sldId="256"/>
        </pc:sldMkLst>
        <pc:spChg chg="mod">
          <ac:chgData name="Pål Stian Bendiksen" userId="31003227-17d9-442e-978a-96c1b94ab671" providerId="ADAL" clId="{3220CE88-B443-4548-AD54-76FA165FDC49}" dt="2022-03-07T10:02:05.260" v="33" actId="20577"/>
          <ac:spMkLst>
            <pc:docMk/>
            <pc:sldMk cId="685469488" sldId="256"/>
            <ac:spMk id="2" creationId="{BD0105A3-7888-4813-8158-ABB02CD358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4B8E7-72BE-4B51-B154-07383A34544C}" type="datetimeFigureOut">
              <a:rPr lang="nb-NO" smtClean="0"/>
              <a:t>08.03.2022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5B3C8-58D8-408F-8EA5-7B3C69EDCBB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5917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5B3C8-58D8-408F-8EA5-7B3C69EDCBB2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9467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Relationship Id="rId1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0C8DB851-C926-9544-896C-802DAAE531D5}"/>
              </a:ext>
            </a:extLst>
          </p:cNvPr>
          <p:cNvSpPr/>
          <p:nvPr userDrawn="1"/>
        </p:nvSpPr>
        <p:spPr>
          <a:xfrm>
            <a:off x="0" y="1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58C1F1F-F61C-8C40-A010-4FA29386D2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700212"/>
            <a:ext cx="4254817" cy="2394267"/>
          </a:xfrm>
        </p:spPr>
        <p:txBody>
          <a:bodyPr anchor="b" anchorCtr="0">
            <a:normAutofit/>
          </a:bodyPr>
          <a:lstStyle>
            <a:lvl1pPr algn="l">
              <a:defRPr sz="35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master style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D0BE4D5-F350-4246-BFB8-E1E589AB04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3" y="4094480"/>
            <a:ext cx="4254817" cy="853440"/>
          </a:xfrm>
          <a:ln>
            <a:noFill/>
          </a:ln>
        </p:spPr>
        <p:txBody>
          <a:bodyPr anchor="b" anchorCtr="0">
            <a:normAutofit/>
          </a:bodyPr>
          <a:lstStyle>
            <a:lvl1pPr marL="0" indent="0" algn="l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masterstyle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F85B2F0-7A74-204D-8399-6A285F34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8798" y="9268688"/>
            <a:ext cx="2743200" cy="365125"/>
          </a:xfrm>
        </p:spPr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FB26A2D8-7D5C-BD44-B0A4-E40B805B6D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8725" y="1700213"/>
            <a:ext cx="6605588" cy="4243387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ED554A81-750F-AB49-BBAC-89F4154C251F}"/>
              </a:ext>
            </a:extLst>
          </p:cNvPr>
          <p:cNvSpPr txBox="1"/>
          <p:nvPr userDrawn="1"/>
        </p:nvSpPr>
        <p:spPr>
          <a:xfrm>
            <a:off x="550863" y="6461968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/>
              <a:t>CEGAL.COM | SYSCO.NO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66477EF-3977-492F-B14F-4E1A904D2B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59" y="510659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0049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1FF206B-0293-294E-B073-F59B05A6EC4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6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924B37A6-58B0-C74E-B834-89D7E10CD4C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4313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18849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4861">
          <p15:clr>
            <a:srgbClr val="FBAE40"/>
          </p15:clr>
        </p15:guide>
        <p15:guide id="2" pos="476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ree content parts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9D30B-D377-420C-BA3E-CBACECBE148C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1FF206B-0293-294E-B073-F59B05A6EC4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6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924B37A6-58B0-C74E-B834-89D7E10CD4C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4313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2219B50-ACAC-4453-8C14-2948B59D47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949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4861">
          <p15:clr>
            <a:srgbClr val="FBAE40"/>
          </p15:clr>
        </p15:guide>
        <p15:guide id="2" pos="476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>
            <a:extLst>
              <a:ext uri="{FF2B5EF4-FFF2-40B4-BE49-F238E27FC236}">
                <a16:creationId xmlns:a16="http://schemas.microsoft.com/office/drawing/2014/main" id="{A6E16F73-6D14-B943-A6CE-B3E70326CDB0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3420000" cy="4251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1FF206B-0293-294E-B073-F59B05A6EC4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2156" y="1933200"/>
            <a:ext cx="3420000" cy="4251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924B37A6-58B0-C74E-B834-89D7E10CD4C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4313" y="1933200"/>
            <a:ext cx="3420000" cy="4251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370419-7F43-429A-AD14-3619303403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2864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431" y="540000"/>
            <a:ext cx="5092049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8432" y="1933200"/>
            <a:ext cx="5275880" cy="4248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EC3E8DD3-45A7-1A42-8601-0D04F3608F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967D42B0-1A81-42BC-8867-0FD1B0F3AE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2340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0"/>
            <a:ext cx="5102209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4" y="1933200"/>
            <a:ext cx="5275880" cy="4248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EC3E8DD3-45A7-1A42-8601-0D04F3608F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6AA2729-4B73-4181-B003-A3CFBC1DA9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90" y="6359948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1136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part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FD1335E3-D4D7-0241-8898-28977461A86C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59462"/>
            <a:ext cx="5181600" cy="4821738"/>
          </a:xfrm>
          <a:solidFill>
            <a:schemeClr val="bg1"/>
          </a:solidFill>
        </p:spPr>
        <p:txBody>
          <a:bodyPr lIns="360000" tIns="572400" rIns="360000" bIns="0" anchor="ctr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A2A58C-3FB4-42DB-8344-9158241BB8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353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5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9B2879-F498-AD4E-B0FB-4FFDD160FFEB}"/>
              </a:ext>
            </a:extLst>
          </p:cNvPr>
          <p:cNvSpPr/>
          <p:nvPr userDrawn="1"/>
        </p:nvSpPr>
        <p:spPr>
          <a:xfrm>
            <a:off x="0" y="0"/>
            <a:ext cx="12192000" cy="1700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FCDF54C-59F3-424E-9FCD-83AB1A2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0F713F-E506-D045-8317-CAC93BF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991541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FCDF54C-59F3-424E-9FCD-83AB1A2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D9287489-F445-6042-BC2E-E671AF3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0879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FD34BA-D2D9-E543-A82D-92329B72F116}" type="datetime1">
              <a:rPr lang="nb-NO" smtClean="0"/>
              <a:t>08.03.2022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53C74A22-6287-574B-AAF3-74B45D2BE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3202" y="6356350"/>
            <a:ext cx="5625596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0F713F-E506-D045-8317-CAC93BF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EE6B4E85-6451-E14A-B74D-AFC134F58FBB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E9FF72E-E364-4F0C-A778-C71790FDCB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8738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9">
            <a:extLst>
              <a:ext uri="{FF2B5EF4-FFF2-40B4-BE49-F238E27FC236}">
                <a16:creationId xmlns:a16="http://schemas.microsoft.com/office/drawing/2014/main" id="{24E0210A-99A7-F54B-B96D-311478362A63}"/>
              </a:ext>
            </a:extLst>
          </p:cNvPr>
          <p:cNvSpPr/>
          <p:nvPr userDrawn="1"/>
        </p:nvSpPr>
        <p:spPr>
          <a:xfrm>
            <a:off x="0" y="1645625"/>
            <a:ext cx="12192000" cy="3429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FCDF54C-59F3-424E-9FCD-83AB1A2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0F713F-E506-D045-8317-CAC93BF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" name="Plassholder for bilde 8">
            <a:extLst>
              <a:ext uri="{FF2B5EF4-FFF2-40B4-BE49-F238E27FC236}">
                <a16:creationId xmlns:a16="http://schemas.microsoft.com/office/drawing/2014/main" id="{DD7BA47B-47B0-1942-8945-9AF17E5D45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3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9" name="Plassholder for bilde 8">
            <a:extLst>
              <a:ext uri="{FF2B5EF4-FFF2-40B4-BE49-F238E27FC236}">
                <a16:creationId xmlns:a16="http://schemas.microsoft.com/office/drawing/2014/main" id="{2CEA1266-B87D-D24C-87F3-FB31D20FD1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49122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2" name="Plassholder for bilde 8">
            <a:extLst>
              <a:ext uri="{FF2B5EF4-FFF2-40B4-BE49-F238E27FC236}">
                <a16:creationId xmlns:a16="http://schemas.microsoft.com/office/drawing/2014/main" id="{665B8C25-B86D-F34E-A0AD-701DFABC4B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88396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3" name="Plassholder for bilde 8">
            <a:extLst>
              <a:ext uri="{FF2B5EF4-FFF2-40B4-BE49-F238E27FC236}">
                <a16:creationId xmlns:a16="http://schemas.microsoft.com/office/drawing/2014/main" id="{542B3928-476D-694F-A1BB-9AD3B22BE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7720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4" name="Plassholder for bilde 8">
            <a:extLst>
              <a:ext uri="{FF2B5EF4-FFF2-40B4-BE49-F238E27FC236}">
                <a16:creationId xmlns:a16="http://schemas.microsoft.com/office/drawing/2014/main" id="{08D37D36-C96D-C946-BFCB-C79DF7DC8B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48544" y="1645625"/>
            <a:ext cx="24444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98998505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ktangel 9">
            <a:extLst>
              <a:ext uri="{FF2B5EF4-FFF2-40B4-BE49-F238E27FC236}">
                <a16:creationId xmlns:a16="http://schemas.microsoft.com/office/drawing/2014/main" id="{EABD7829-CC11-E84C-8942-683C100B6A3B}"/>
              </a:ext>
            </a:extLst>
          </p:cNvPr>
          <p:cNvSpPr/>
          <p:nvPr userDrawn="1"/>
        </p:nvSpPr>
        <p:spPr>
          <a:xfrm>
            <a:off x="6112650" y="1"/>
            <a:ext cx="60793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FDB0EF30-5916-3D46-B6CB-4451B11ED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08798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F6B7A2-83F0-944B-9301-19ED24EE966B}" type="datetime1">
              <a:rPr lang="nb-NO" smtClean="0"/>
              <a:pPr/>
              <a:t>08.03.2022</a:t>
            </a:fld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15" name="Plassholder for bilde 8">
            <a:extLst>
              <a:ext uri="{FF2B5EF4-FFF2-40B4-BE49-F238E27FC236}">
                <a16:creationId xmlns:a16="http://schemas.microsoft.com/office/drawing/2014/main" id="{5B6383FA-D652-654B-BC07-1F2475ED8A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5250" y="-17250"/>
            <a:ext cx="2030400" cy="1726987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6" name="Plassholder for bilde 8">
            <a:extLst>
              <a:ext uri="{FF2B5EF4-FFF2-40B4-BE49-F238E27FC236}">
                <a16:creationId xmlns:a16="http://schemas.microsoft.com/office/drawing/2014/main" id="{DC0E5D3B-86CD-AE4F-9623-1D70C118F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149725" y="-17250"/>
            <a:ext cx="2030400" cy="1726987"/>
          </a:xfrm>
          <a:blipFill>
            <a:blip r:embed="rId3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7" name="Plassholder for bilde 8">
            <a:extLst>
              <a:ext uri="{FF2B5EF4-FFF2-40B4-BE49-F238E27FC236}">
                <a16:creationId xmlns:a16="http://schemas.microsoft.com/office/drawing/2014/main" id="{4FEAB2D0-F9A6-F84B-A591-00BE73B381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01975" y="1386038"/>
            <a:ext cx="2030400" cy="2037300"/>
          </a:xfrm>
          <a:blipFill>
            <a:blip r:embed="rId4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8" name="Plassholder for bilde 8">
            <a:extLst>
              <a:ext uri="{FF2B5EF4-FFF2-40B4-BE49-F238E27FC236}">
                <a16:creationId xmlns:a16="http://schemas.microsoft.com/office/drawing/2014/main" id="{AFC37925-092E-AD4A-B5F1-2FD5B329C47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5250" y="1709738"/>
            <a:ext cx="2030400" cy="1713600"/>
          </a:xfrm>
          <a:blipFill>
            <a:blip r:embed="rId5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9" name="Plassholder for bilde 8">
            <a:extLst>
              <a:ext uri="{FF2B5EF4-FFF2-40B4-BE49-F238E27FC236}">
                <a16:creationId xmlns:a16="http://schemas.microsoft.com/office/drawing/2014/main" id="{B9174E3E-D468-9A49-A7FF-BA50C805440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149725" y="1709738"/>
            <a:ext cx="2030400" cy="1713600"/>
          </a:xfrm>
          <a:blipFill>
            <a:blip r:embed="rId6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0" name="Plassholder for bilde 8">
            <a:extLst>
              <a:ext uri="{FF2B5EF4-FFF2-40B4-BE49-F238E27FC236}">
                <a16:creationId xmlns:a16="http://schemas.microsoft.com/office/drawing/2014/main" id="{2DE0B711-6272-794C-BE2C-5827D3EEAA6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01975" y="3423338"/>
            <a:ext cx="2030400" cy="1713600"/>
          </a:xfrm>
          <a:blipFill>
            <a:blip r:embed="rId7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1" name="Plassholder for bilde 8">
            <a:extLst>
              <a:ext uri="{FF2B5EF4-FFF2-40B4-BE49-F238E27FC236}">
                <a16:creationId xmlns:a16="http://schemas.microsoft.com/office/drawing/2014/main" id="{91B4DC1D-C1D3-7E48-9C36-8FC729EC8C9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5250" y="3423338"/>
            <a:ext cx="2030400" cy="1713600"/>
          </a:xfrm>
          <a:blipFill>
            <a:blip r:embed="rId8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2" name="Plassholder for bilde 8">
            <a:extLst>
              <a:ext uri="{FF2B5EF4-FFF2-40B4-BE49-F238E27FC236}">
                <a16:creationId xmlns:a16="http://schemas.microsoft.com/office/drawing/2014/main" id="{559B5E80-FCD6-734F-9A9E-ABA094AB9F1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49725" y="3423338"/>
            <a:ext cx="2030400" cy="1713600"/>
          </a:xfrm>
          <a:blipFill>
            <a:blip r:embed="rId9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3" name="Plassholder for bilde 8">
            <a:extLst>
              <a:ext uri="{FF2B5EF4-FFF2-40B4-BE49-F238E27FC236}">
                <a16:creationId xmlns:a16="http://schemas.microsoft.com/office/drawing/2014/main" id="{07C796F3-DF2F-9047-84A0-412D122274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01975" y="5136938"/>
            <a:ext cx="2030400" cy="1713600"/>
          </a:xfrm>
          <a:blipFill>
            <a:blip r:embed="rId10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5" name="Plassholder for bilde 8">
            <a:extLst>
              <a:ext uri="{FF2B5EF4-FFF2-40B4-BE49-F238E27FC236}">
                <a16:creationId xmlns:a16="http://schemas.microsoft.com/office/drawing/2014/main" id="{37ACFAEB-28F9-D44C-B7E6-F1FFAABB772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981398" y="5136938"/>
            <a:ext cx="2198727" cy="1713600"/>
          </a:xfrm>
          <a:blipFill>
            <a:blip r:embed="rId11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7" name="Tittel 1">
            <a:extLst>
              <a:ext uri="{FF2B5EF4-FFF2-40B4-BE49-F238E27FC236}">
                <a16:creationId xmlns:a16="http://schemas.microsoft.com/office/drawing/2014/main" id="{C26F7167-904F-364C-AE2F-EC0A55D78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0"/>
            <a:ext cx="5545137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28" name="Plassholder for innhold 3">
            <a:extLst>
              <a:ext uri="{FF2B5EF4-FFF2-40B4-BE49-F238E27FC236}">
                <a16:creationId xmlns:a16="http://schemas.microsoft.com/office/drawing/2014/main" id="{27A77686-DEC8-DE42-A4E4-B92BA6C61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1933200"/>
            <a:ext cx="5275880" cy="4248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24" name="Plassholder for bilde 8">
            <a:extLst>
              <a:ext uri="{FF2B5EF4-FFF2-40B4-BE49-F238E27FC236}">
                <a16:creationId xmlns:a16="http://schemas.microsoft.com/office/drawing/2014/main" id="{EF7FDB89-5F19-7A40-9215-A6A8084B5C9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25250" y="5136938"/>
            <a:ext cx="2030400" cy="1713600"/>
          </a:xfrm>
          <a:blipFill>
            <a:blip r:embed="rId1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1" name="Plassholder for bilde 8">
            <a:extLst>
              <a:ext uri="{FF2B5EF4-FFF2-40B4-BE49-F238E27FC236}">
                <a16:creationId xmlns:a16="http://schemas.microsoft.com/office/drawing/2014/main" id="{82957F9E-DE3D-5D44-BF7A-535924B8E5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1975" y="-17250"/>
            <a:ext cx="2030400" cy="1726987"/>
          </a:xfrm>
          <a:blipFill>
            <a:blip r:embed="rId13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D0482070-F438-4EEE-A33C-15C6665E965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75" y="6356350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9206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0C8DB851-C926-9544-896C-802DAAE531D5}"/>
              </a:ext>
            </a:extLst>
          </p:cNvPr>
          <p:cNvSpPr/>
          <p:nvPr userDrawn="1"/>
        </p:nvSpPr>
        <p:spPr>
          <a:xfrm>
            <a:off x="0" y="1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58C1F1F-F61C-8C40-A010-4FA29386D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1700213"/>
            <a:ext cx="7284290" cy="1728788"/>
          </a:xfrm>
        </p:spPr>
        <p:txBody>
          <a:bodyPr anchor="b" anchorCtr="0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D0BE4D5-F350-4246-BFB8-E1E589AB0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429000"/>
            <a:ext cx="7284290" cy="1518920"/>
          </a:xfrm>
        </p:spPr>
        <p:txBody>
          <a:bodyPr tIns="180000" anchor="t" anchorCtr="0">
            <a:normAutofit/>
          </a:bodyPr>
          <a:lstStyle>
            <a:lvl1pPr marL="0" indent="0" algn="l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F85B2F0-7A74-204D-8399-6A285F34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8798" y="9268688"/>
            <a:ext cx="2743200" cy="365125"/>
          </a:xfrm>
        </p:spPr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ED554A81-750F-AB49-BBAC-89F4154C251F}"/>
              </a:ext>
            </a:extLst>
          </p:cNvPr>
          <p:cNvSpPr txBox="1"/>
          <p:nvPr userDrawn="1"/>
        </p:nvSpPr>
        <p:spPr>
          <a:xfrm>
            <a:off x="550863" y="6461968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/>
              <a:t>CEGAL.COM | SYSCO.NO</a:t>
            </a:r>
          </a:p>
        </p:txBody>
      </p:sp>
      <p:sp>
        <p:nvSpPr>
          <p:cNvPr id="62" name="Plassholder for bilde 8">
            <a:extLst>
              <a:ext uri="{FF2B5EF4-FFF2-40B4-BE49-F238E27FC236}">
                <a16:creationId xmlns:a16="http://schemas.microsoft.com/office/drawing/2014/main" id="{85BA6AA7-D495-4752-9561-8334B819E0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369778" y="1700212"/>
            <a:ext cx="45719" cy="1728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63" name="Plassholder for bilde 8">
            <a:extLst>
              <a:ext uri="{FF2B5EF4-FFF2-40B4-BE49-F238E27FC236}">
                <a16:creationId xmlns:a16="http://schemas.microsoft.com/office/drawing/2014/main" id="{99797D77-D69D-4C28-96F0-9FFED1AA38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269519" y="1700212"/>
            <a:ext cx="45719" cy="1728000"/>
          </a:xfrm>
          <a:solidFill>
            <a:srgbClr val="FF6D2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F205D34-B5D2-4222-8778-8285F7340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59" y="510659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16474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8D7A7C-690B-4790-B304-FAA85D98B960}"/>
              </a:ext>
            </a:extLst>
          </p:cNvPr>
          <p:cNvSpPr/>
          <p:nvPr userDrawn="1"/>
        </p:nvSpPr>
        <p:spPr>
          <a:xfrm>
            <a:off x="0" y="0"/>
            <a:ext cx="12192000" cy="1700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D1A9B1E-696A-2747-BE65-44BDF524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8798" y="-113515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Tittel 1">
            <a:extLst>
              <a:ext uri="{FF2B5EF4-FFF2-40B4-BE49-F238E27FC236}">
                <a16:creationId xmlns:a16="http://schemas.microsoft.com/office/drawing/2014/main" id="{22E736A7-437F-BE40-B298-2CA019538F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3048584"/>
            <a:ext cx="10610826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 err="1"/>
              <a:t>Thank</a:t>
            </a:r>
            <a:r>
              <a:rPr lang="nb-NO" dirty="0"/>
              <a:t> </a:t>
            </a:r>
            <a:r>
              <a:rPr lang="nb-NO" dirty="0" err="1"/>
              <a:t>You</a:t>
            </a:r>
            <a:endParaRPr lang="nb-NO" dirty="0"/>
          </a:p>
        </p:txBody>
      </p:sp>
      <p:sp>
        <p:nvSpPr>
          <p:cNvPr id="9" name="Undertittel 2">
            <a:extLst>
              <a:ext uri="{FF2B5EF4-FFF2-40B4-BE49-F238E27FC236}">
                <a16:creationId xmlns:a16="http://schemas.microsoft.com/office/drawing/2014/main" id="{57439D1C-A87E-A74B-B7F9-4C68B2EEFA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3" y="4094480"/>
            <a:ext cx="5545137" cy="853440"/>
          </a:xfrm>
        </p:spPr>
        <p:txBody>
          <a:bodyPr anchor="t" anchorCtr="0">
            <a:normAutofit/>
          </a:bodyPr>
          <a:lstStyle>
            <a:lvl1pPr marL="0" indent="0" algn="l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/>
              <a:t>Kontaktinfo</a:t>
            </a:r>
          </a:p>
        </p:txBody>
      </p:sp>
      <p:sp>
        <p:nvSpPr>
          <p:cNvPr id="11" name="TekstSylinder 11">
            <a:extLst>
              <a:ext uri="{FF2B5EF4-FFF2-40B4-BE49-F238E27FC236}">
                <a16:creationId xmlns:a16="http://schemas.microsoft.com/office/drawing/2014/main" id="{268CD16F-CAAC-B944-8EEF-9AA14E0EA71B}"/>
              </a:ext>
            </a:extLst>
          </p:cNvPr>
          <p:cNvSpPr txBox="1"/>
          <p:nvPr userDrawn="1"/>
        </p:nvSpPr>
        <p:spPr>
          <a:xfrm>
            <a:off x="550863" y="6461968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>
                <a:solidFill>
                  <a:schemeClr val="tx1"/>
                </a:solidFill>
              </a:rPr>
              <a:t>CEGAL.COM | SYSCO.NO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F11874E-5434-4CE0-80D7-494E7D15F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59" y="510659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62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of presen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D1A9B1E-696A-2747-BE65-44BDF524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1" name="TekstSylinder 11">
            <a:extLst>
              <a:ext uri="{FF2B5EF4-FFF2-40B4-BE49-F238E27FC236}">
                <a16:creationId xmlns:a16="http://schemas.microsoft.com/office/drawing/2014/main" id="{C91A2414-A628-4756-9FFA-37CF69FED544}"/>
              </a:ext>
            </a:extLst>
          </p:cNvPr>
          <p:cNvSpPr txBox="1"/>
          <p:nvPr userDrawn="1"/>
        </p:nvSpPr>
        <p:spPr>
          <a:xfrm>
            <a:off x="5322551" y="6216274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2"/>
                </a:solidFill>
              </a:rPr>
              <a:t>CEGAL.COM | SYSCO.NO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070D4A-0F0B-4631-A24E-DAC6B3DADDF6}"/>
              </a:ext>
            </a:extLst>
          </p:cNvPr>
          <p:cNvSpPr/>
          <p:nvPr userDrawn="1"/>
        </p:nvSpPr>
        <p:spPr>
          <a:xfrm>
            <a:off x="4186487" y="1519487"/>
            <a:ext cx="3819026" cy="3819026"/>
          </a:xfrm>
          <a:prstGeom prst="ellipse">
            <a:avLst/>
          </a:prstGeom>
          <a:blipFill>
            <a:blip r:embed="rId2">
              <a:alphaModFix amt="8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F26227-5AD2-4AED-8BD8-9A556576B3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80" y="5575523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283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DBE4EC-6150-4FBF-89DA-1CA28DD6F7FA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0000" y="1950248"/>
            <a:ext cx="2499333" cy="4248000"/>
          </a:xfrm>
        </p:spPr>
        <p:txBody>
          <a:bodyPr/>
          <a:lstStyle>
            <a:lvl1pPr marL="0" indent="0" algn="r">
              <a:spcBef>
                <a:spcPts val="200"/>
              </a:spcBef>
              <a:buNone/>
              <a:defRPr>
                <a:solidFill>
                  <a:schemeClr val="tx1"/>
                </a:solidFill>
              </a:defRPr>
            </a:lvl1pPr>
            <a:lvl2pPr marL="216000" indent="0" algn="r">
              <a:buNone/>
              <a:defRPr>
                <a:solidFill>
                  <a:schemeClr val="bg1"/>
                </a:solidFill>
              </a:defRPr>
            </a:lvl2pPr>
            <a:lvl3pPr marL="432000" indent="0" algn="r">
              <a:buNone/>
              <a:defRPr>
                <a:solidFill>
                  <a:schemeClr val="bg1"/>
                </a:solidFill>
              </a:defRPr>
            </a:lvl3pPr>
            <a:lvl4pPr marL="648000" indent="0" algn="r">
              <a:buNone/>
              <a:defRPr>
                <a:solidFill>
                  <a:schemeClr val="bg1"/>
                </a:solidFill>
              </a:defRPr>
            </a:lvl4pPr>
            <a:lvl5pPr marL="8640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Sidetall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34871" y="1950248"/>
            <a:ext cx="3793361" cy="4248000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Agendapunkter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DD0BEB9-BD23-4B62-A5C7-F25F97371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5339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FB8897-41CA-2A4D-9266-F89145EE4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933994"/>
            <a:ext cx="10610826" cy="4244400"/>
          </a:xfrm>
          <a:noFill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1C01D8D-C960-F849-B37D-FCFD86D1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‹#›</a:t>
            </a:fld>
            <a:endParaRPr lang="nb-NO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134982-2324-4C2C-8410-048D5A4B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050810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9D1817-7582-4653-9C03-AF785EF99F41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B7FF358-28C2-CB45-BE24-F3209FD9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FB8897-41CA-2A4D-9266-F89145EE4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933994"/>
            <a:ext cx="10610826" cy="4244400"/>
          </a:xfrm>
          <a:noFill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1C01D8D-C960-F849-B37D-FCFD86D1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‹#›</a:t>
            </a:fld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A87D4F6-9AEE-490A-9078-3A7209131F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6674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3AA44204-41D0-4F4E-9368-7198A5294662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B7FF358-28C2-CB45-BE24-F3209FD9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FB8897-41CA-2A4D-9266-F89145EE4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1C01D8D-C960-F849-B37D-FCFD86D1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‹#›</a:t>
            </a:fld>
            <a:endParaRPr lang="nb-NO"/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0A5475F-677D-40F9-9739-C9CAC99B74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6010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24788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2_Two content parts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3E65E0-BE79-477E-B478-94C90FDAD051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5B4070A-677A-4ACA-83F5-35096F2ED8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1465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D887FCB3-AEB4-0B42-8BDA-E259411E8842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33200"/>
            <a:ext cx="5181600" cy="424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19A895C-ACFE-498E-B5B8-5DFD794FFB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5705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1135463A-77A2-2641-B0EB-6383B226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24FD843-084C-6141-8B9E-A787019C9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33994"/>
            <a:ext cx="10610826" cy="424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EED2FAC-36D0-3F4F-9092-4EAE49FBC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8798" y="-60393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762530-FF10-4B9B-AE4F-830F05F3D8BC}"/>
              </a:ext>
            </a:extLst>
          </p:cNvPr>
          <p:cNvGrpSpPr/>
          <p:nvPr userDrawn="1"/>
        </p:nvGrpSpPr>
        <p:grpSpPr>
          <a:xfrm>
            <a:off x="12262584" y="3723822"/>
            <a:ext cx="2342707" cy="3070970"/>
            <a:chOff x="-3292300" y="1323872"/>
            <a:chExt cx="3600539" cy="532696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052BD22-BE8D-4E3C-A4CD-383FC6C10A6C}"/>
                </a:ext>
              </a:extLst>
            </p:cNvPr>
            <p:cNvSpPr/>
            <p:nvPr/>
          </p:nvSpPr>
          <p:spPr>
            <a:xfrm>
              <a:off x="-1525524" y="1323872"/>
              <a:ext cx="544830" cy="386334"/>
            </a:xfrm>
            <a:prstGeom prst="rect">
              <a:avLst/>
            </a:prstGeom>
            <a:solidFill>
              <a:srgbClr val="FF6D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087836-A3BE-4A14-86D9-70919743ECC0}"/>
                </a:ext>
              </a:extLst>
            </p:cNvPr>
            <p:cNvSpPr/>
            <p:nvPr/>
          </p:nvSpPr>
          <p:spPr>
            <a:xfrm>
              <a:off x="-1525524" y="1859890"/>
              <a:ext cx="544830" cy="3863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D11197A-29E4-4351-B73F-BE0FACA6796C}"/>
                </a:ext>
              </a:extLst>
            </p:cNvPr>
            <p:cNvSpPr/>
            <p:nvPr/>
          </p:nvSpPr>
          <p:spPr>
            <a:xfrm>
              <a:off x="-1525524" y="2426721"/>
              <a:ext cx="544830" cy="3863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BA628B-4848-4192-B394-748AA69096F8}"/>
                </a:ext>
              </a:extLst>
            </p:cNvPr>
            <p:cNvSpPr/>
            <p:nvPr/>
          </p:nvSpPr>
          <p:spPr>
            <a:xfrm>
              <a:off x="-1525524" y="2957209"/>
              <a:ext cx="544830" cy="386334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37DABE-A93C-48E8-A870-E2069770741A}"/>
                </a:ext>
              </a:extLst>
            </p:cNvPr>
            <p:cNvSpPr/>
            <p:nvPr/>
          </p:nvSpPr>
          <p:spPr>
            <a:xfrm>
              <a:off x="-1525524" y="3493228"/>
              <a:ext cx="544830" cy="386334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EC60DC-EB8E-4F2C-BAF5-12AF2838B779}"/>
                </a:ext>
              </a:extLst>
            </p:cNvPr>
            <p:cNvSpPr/>
            <p:nvPr/>
          </p:nvSpPr>
          <p:spPr>
            <a:xfrm>
              <a:off x="-1525524" y="4060058"/>
              <a:ext cx="544830" cy="38633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1649382-1BA1-4F34-A76D-095B35A8B4F5}"/>
                </a:ext>
              </a:extLst>
            </p:cNvPr>
            <p:cNvSpPr/>
            <p:nvPr/>
          </p:nvSpPr>
          <p:spPr>
            <a:xfrm>
              <a:off x="-1525524" y="4627982"/>
              <a:ext cx="544830" cy="386334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611B1B-73AB-460D-8959-59099743A49E}"/>
                </a:ext>
              </a:extLst>
            </p:cNvPr>
            <p:cNvSpPr/>
            <p:nvPr/>
          </p:nvSpPr>
          <p:spPr>
            <a:xfrm>
              <a:off x="-1525524" y="5164001"/>
              <a:ext cx="544830" cy="386334"/>
            </a:xfrm>
            <a:prstGeom prst="rect">
              <a:avLst/>
            </a:prstGeom>
            <a:solidFill>
              <a:srgbClr val="FF9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40B084-8E08-4B9B-801B-733981DA3710}"/>
                </a:ext>
              </a:extLst>
            </p:cNvPr>
            <p:cNvSpPr/>
            <p:nvPr/>
          </p:nvSpPr>
          <p:spPr>
            <a:xfrm>
              <a:off x="-1525524" y="5730831"/>
              <a:ext cx="544830" cy="386334"/>
            </a:xfrm>
            <a:prstGeom prst="rect">
              <a:avLst/>
            </a:prstGeom>
            <a:solidFill>
              <a:srgbClr val="77C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0CF7063-355C-4239-A8A2-A3970D9CA8E4}"/>
                </a:ext>
              </a:extLst>
            </p:cNvPr>
            <p:cNvSpPr/>
            <p:nvPr/>
          </p:nvSpPr>
          <p:spPr>
            <a:xfrm>
              <a:off x="-1525524" y="6264503"/>
              <a:ext cx="544830" cy="386334"/>
            </a:xfrm>
            <a:prstGeom prst="rect">
              <a:avLst/>
            </a:prstGeom>
            <a:solidFill>
              <a:srgbClr val="4E8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4093FFE7-B286-4CDF-81DA-5774E21F09A2}"/>
                </a:ext>
              </a:extLst>
            </p:cNvPr>
            <p:cNvSpPr/>
            <p:nvPr/>
          </p:nvSpPr>
          <p:spPr>
            <a:xfrm>
              <a:off x="-1838474" y="1386591"/>
              <a:ext cx="178308" cy="14165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FEE7F9E-18A7-42FF-BF3F-8620DAA7A554}"/>
                </a:ext>
              </a:extLst>
            </p:cNvPr>
            <p:cNvSpPr txBox="1"/>
            <p:nvPr/>
          </p:nvSpPr>
          <p:spPr>
            <a:xfrm>
              <a:off x="-3225314" y="1801239"/>
              <a:ext cx="1565149" cy="58726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Cegal Main colours</a:t>
              </a:r>
            </a:p>
          </p:txBody>
        </p:sp>
        <p:sp>
          <p:nvSpPr>
            <p:cNvPr id="51" name="Left Brace 50">
              <a:extLst>
                <a:ext uri="{FF2B5EF4-FFF2-40B4-BE49-F238E27FC236}">
                  <a16:creationId xmlns:a16="http://schemas.microsoft.com/office/drawing/2014/main" id="{28765068-E27E-4052-AB87-C0F9647DC604}"/>
                </a:ext>
              </a:extLst>
            </p:cNvPr>
            <p:cNvSpPr/>
            <p:nvPr/>
          </p:nvSpPr>
          <p:spPr>
            <a:xfrm>
              <a:off x="-1905460" y="3204868"/>
              <a:ext cx="178308" cy="14165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6FCF52-A107-44A4-96FB-CD5E2A6E84E4}"/>
                </a:ext>
              </a:extLst>
            </p:cNvPr>
            <p:cNvSpPr txBox="1"/>
            <p:nvPr/>
          </p:nvSpPr>
          <p:spPr>
            <a:xfrm>
              <a:off x="-3292300" y="3726291"/>
              <a:ext cx="1565149" cy="37371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Cegal Neutrals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474AD0B6-64AD-401E-BB66-2C1EDE69CF44}"/>
                </a:ext>
              </a:extLst>
            </p:cNvPr>
            <p:cNvSpPr/>
            <p:nvPr/>
          </p:nvSpPr>
          <p:spPr>
            <a:xfrm>
              <a:off x="-1905460" y="5188000"/>
              <a:ext cx="178308" cy="14165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519DFF8-0CE4-4403-8884-3768BE05DF7A}"/>
                </a:ext>
              </a:extLst>
            </p:cNvPr>
            <p:cNvSpPr txBox="1"/>
            <p:nvPr/>
          </p:nvSpPr>
          <p:spPr>
            <a:xfrm>
              <a:off x="-3292300" y="5602648"/>
              <a:ext cx="1565149" cy="58726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Cegal Additional</a:t>
              </a:r>
            </a:p>
            <a:p>
              <a:pPr algn="ctr"/>
              <a:r>
                <a:rPr lang="en-GB" sz="800" dirty="0"/>
                <a:t>colours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7729908-32DE-407B-8523-DF42DBE8706C}"/>
                </a:ext>
              </a:extLst>
            </p:cNvPr>
            <p:cNvSpPr txBox="1"/>
            <p:nvPr/>
          </p:nvSpPr>
          <p:spPr>
            <a:xfrm>
              <a:off x="-1256909" y="1417594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255/109/34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5A47F0-7ACF-41BF-A46B-E7ED1CE2BE47}"/>
                </a:ext>
              </a:extLst>
            </p:cNvPr>
            <p:cNvSpPr txBox="1"/>
            <p:nvPr/>
          </p:nvSpPr>
          <p:spPr>
            <a:xfrm>
              <a:off x="-1256909" y="1965415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0/0/0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143A09-32B1-4A0F-8847-198A949530D9}"/>
                </a:ext>
              </a:extLst>
            </p:cNvPr>
            <p:cNvSpPr txBox="1"/>
            <p:nvPr/>
          </p:nvSpPr>
          <p:spPr>
            <a:xfrm>
              <a:off x="-1256909" y="2546819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255/255/255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EA6EB1-16DF-473A-BE0B-1F30B7DEF7D3}"/>
                </a:ext>
              </a:extLst>
            </p:cNvPr>
            <p:cNvSpPr txBox="1"/>
            <p:nvPr/>
          </p:nvSpPr>
          <p:spPr>
            <a:xfrm>
              <a:off x="-1256909" y="3052858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241/241/241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C5B85F-AE3F-45DE-8CD2-86059D3DF6F5}"/>
                </a:ext>
              </a:extLst>
            </p:cNvPr>
            <p:cNvSpPr txBox="1"/>
            <p:nvPr/>
          </p:nvSpPr>
          <p:spPr>
            <a:xfrm>
              <a:off x="-1256909" y="3592933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218/218/218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29AE5E-18D1-4250-83FB-26C2B6C6D1BB}"/>
                </a:ext>
              </a:extLst>
            </p:cNvPr>
            <p:cNvSpPr txBox="1"/>
            <p:nvPr/>
          </p:nvSpPr>
          <p:spPr>
            <a:xfrm>
              <a:off x="-1256909" y="4106408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178/178/178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3A77309-A6E0-4281-A38F-F879C8230419}"/>
                </a:ext>
              </a:extLst>
            </p:cNvPr>
            <p:cNvSpPr txBox="1"/>
            <p:nvPr/>
          </p:nvSpPr>
          <p:spPr>
            <a:xfrm>
              <a:off x="-1256909" y="4686746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87/87/86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EC4EA32-DE4A-4C5C-8171-89DF340FD1A0}"/>
                </a:ext>
              </a:extLst>
            </p:cNvPr>
            <p:cNvSpPr txBox="1"/>
            <p:nvPr/>
          </p:nvSpPr>
          <p:spPr>
            <a:xfrm>
              <a:off x="-1256909" y="5259161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255/157/110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B7E4422-8138-4EC6-9F5F-E1FB1517B4BF}"/>
                </a:ext>
              </a:extLst>
            </p:cNvPr>
            <p:cNvSpPr txBox="1"/>
            <p:nvPr/>
          </p:nvSpPr>
          <p:spPr>
            <a:xfrm>
              <a:off x="-1256909" y="5771837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119/197/213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E958CBB-FAC0-48E1-8989-C42E9C68B33E}"/>
                </a:ext>
              </a:extLst>
            </p:cNvPr>
            <p:cNvSpPr txBox="1"/>
            <p:nvPr/>
          </p:nvSpPr>
          <p:spPr>
            <a:xfrm>
              <a:off x="-1256909" y="6338667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78/135/160</a:t>
              </a:r>
            </a:p>
          </p:txBody>
        </p:sp>
      </p:grpSp>
      <p:grpSp>
        <p:nvGrpSpPr>
          <p:cNvPr id="65" name="Gruppe 7">
            <a:extLst>
              <a:ext uri="{FF2B5EF4-FFF2-40B4-BE49-F238E27FC236}">
                <a16:creationId xmlns:a16="http://schemas.microsoft.com/office/drawing/2014/main" id="{83E82378-55A2-4250-9314-3DC64BEA8A26}"/>
              </a:ext>
            </a:extLst>
          </p:cNvPr>
          <p:cNvGrpSpPr/>
          <p:nvPr userDrawn="1"/>
        </p:nvGrpSpPr>
        <p:grpSpPr>
          <a:xfrm>
            <a:off x="12539849" y="0"/>
            <a:ext cx="1731568" cy="3397251"/>
            <a:chOff x="12252770" y="0"/>
            <a:chExt cx="1731568" cy="3397251"/>
          </a:xfrm>
        </p:grpSpPr>
        <p:grpSp>
          <p:nvGrpSpPr>
            <p:cNvPr id="66" name="Gruppe 109">
              <a:extLst>
                <a:ext uri="{FF2B5EF4-FFF2-40B4-BE49-F238E27FC236}">
                  <a16:creationId xmlns:a16="http://schemas.microsoft.com/office/drawing/2014/main" id="{5537B450-858B-465B-8B37-D89A184F6CB5}"/>
                </a:ext>
              </a:extLst>
            </p:cNvPr>
            <p:cNvGrpSpPr/>
            <p:nvPr userDrawn="1"/>
          </p:nvGrpSpPr>
          <p:grpSpPr>
            <a:xfrm>
              <a:off x="12252770" y="1"/>
              <a:ext cx="409071" cy="3397250"/>
              <a:chOff x="12252770" y="1"/>
              <a:chExt cx="588588" cy="4888098"/>
            </a:xfrm>
          </p:grpSpPr>
          <p:sp>
            <p:nvSpPr>
              <p:cNvPr id="75" name="Rektangel 110">
                <a:extLst>
                  <a:ext uri="{FF2B5EF4-FFF2-40B4-BE49-F238E27FC236}">
                    <a16:creationId xmlns:a16="http://schemas.microsoft.com/office/drawing/2014/main" id="{3717937F-562F-4060-A0EE-0C045464ABDB}"/>
                  </a:ext>
                </a:extLst>
              </p:cNvPr>
              <p:cNvSpPr/>
              <p:nvPr userDrawn="1"/>
            </p:nvSpPr>
            <p:spPr>
              <a:xfrm>
                <a:off x="12252770" y="1"/>
                <a:ext cx="588588" cy="48880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grpSp>
            <p:nvGrpSpPr>
              <p:cNvPr id="76" name="Gruppe 111">
                <a:extLst>
                  <a:ext uri="{FF2B5EF4-FFF2-40B4-BE49-F238E27FC236}">
                    <a16:creationId xmlns:a16="http://schemas.microsoft.com/office/drawing/2014/main" id="{9A04A944-1441-4672-858F-AEF14B51EDEC}"/>
                  </a:ext>
                </a:extLst>
              </p:cNvPr>
              <p:cNvGrpSpPr/>
              <p:nvPr userDrawn="1"/>
            </p:nvGrpSpPr>
            <p:grpSpPr>
              <a:xfrm>
                <a:off x="12326727" y="84822"/>
                <a:ext cx="440675" cy="4739318"/>
                <a:chOff x="12316858" y="92947"/>
                <a:chExt cx="440675" cy="4739318"/>
              </a:xfrm>
            </p:grpSpPr>
            <p:grpSp>
              <p:nvGrpSpPr>
                <p:cNvPr id="77" name="Gruppe 112">
                  <a:extLst>
                    <a:ext uri="{FF2B5EF4-FFF2-40B4-BE49-F238E27FC236}">
                      <a16:creationId xmlns:a16="http://schemas.microsoft.com/office/drawing/2014/main" id="{459253EA-B090-4768-8F86-6D9BC98B824D}"/>
                    </a:ext>
                  </a:extLst>
                </p:cNvPr>
                <p:cNvGrpSpPr/>
                <p:nvPr userDrawn="1"/>
              </p:nvGrpSpPr>
              <p:grpSpPr>
                <a:xfrm>
                  <a:off x="12316858" y="92947"/>
                  <a:ext cx="440675" cy="1322025"/>
                  <a:chOff x="12316858" y="92947"/>
                  <a:chExt cx="440675" cy="1322025"/>
                </a:xfrm>
              </p:grpSpPr>
              <p:sp>
                <p:nvSpPr>
                  <p:cNvPr id="87" name="Rektangel 122">
                    <a:extLst>
                      <a:ext uri="{FF2B5EF4-FFF2-40B4-BE49-F238E27FC236}">
                        <a16:creationId xmlns:a16="http://schemas.microsoft.com/office/drawing/2014/main" id="{2D15EE44-9A3A-4475-9CB9-661BBC01EB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92947"/>
                    <a:ext cx="440675" cy="44067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8" name="Rektangel 123">
                    <a:extLst>
                      <a:ext uri="{FF2B5EF4-FFF2-40B4-BE49-F238E27FC236}">
                        <a16:creationId xmlns:a16="http://schemas.microsoft.com/office/drawing/2014/main" id="{4CF0D999-1473-4A48-8FC2-4D8F05382F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533622"/>
                    <a:ext cx="435455" cy="44067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9" name="Rektangel 124">
                    <a:extLst>
                      <a:ext uri="{FF2B5EF4-FFF2-40B4-BE49-F238E27FC236}">
                        <a16:creationId xmlns:a16="http://schemas.microsoft.com/office/drawing/2014/main" id="{0FC07E02-44B2-4B6E-B907-26C4CED47C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974297"/>
                    <a:ext cx="440675" cy="44067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78" name="Gruppe 113">
                  <a:extLst>
                    <a:ext uri="{FF2B5EF4-FFF2-40B4-BE49-F238E27FC236}">
                      <a16:creationId xmlns:a16="http://schemas.microsoft.com/office/drawing/2014/main" id="{14AC9EF1-8A8B-42AC-B93B-0FA182DA809B}"/>
                    </a:ext>
                  </a:extLst>
                </p:cNvPr>
                <p:cNvGrpSpPr/>
                <p:nvPr userDrawn="1"/>
              </p:nvGrpSpPr>
              <p:grpSpPr>
                <a:xfrm>
                  <a:off x="12316858" y="1406952"/>
                  <a:ext cx="440675" cy="1444990"/>
                  <a:chOff x="12316858" y="1539383"/>
                  <a:chExt cx="440675" cy="1444990"/>
                </a:xfrm>
              </p:grpSpPr>
              <p:sp>
                <p:nvSpPr>
                  <p:cNvPr id="84" name="Rektangel 119">
                    <a:extLst>
                      <a:ext uri="{FF2B5EF4-FFF2-40B4-BE49-F238E27FC236}">
                        <a16:creationId xmlns:a16="http://schemas.microsoft.com/office/drawing/2014/main" id="{98479DCC-52F0-42B6-A49C-2F684C8282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1539383"/>
                    <a:ext cx="435455" cy="440675"/>
                  </a:xfrm>
                  <a:prstGeom prst="rect">
                    <a:avLst/>
                  </a:prstGeom>
                  <a:solidFill>
                    <a:schemeClr val="bg2"/>
                  </a:solidFill>
                  <a:ln w="127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5" name="Rektangel 120">
                    <a:extLst>
                      <a:ext uri="{FF2B5EF4-FFF2-40B4-BE49-F238E27FC236}">
                        <a16:creationId xmlns:a16="http://schemas.microsoft.com/office/drawing/2014/main" id="{A63D85CE-352B-4734-9361-129E8C3BA2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2041541"/>
                    <a:ext cx="440675" cy="440675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6" name="Rektangel 121">
                    <a:extLst>
                      <a:ext uri="{FF2B5EF4-FFF2-40B4-BE49-F238E27FC236}">
                        <a16:creationId xmlns:a16="http://schemas.microsoft.com/office/drawing/2014/main" id="{3F5EB180-2673-404A-9CA3-58A9E7868F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2543698"/>
                    <a:ext cx="440675" cy="440675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79" name="Gruppe 114">
                  <a:extLst>
                    <a:ext uri="{FF2B5EF4-FFF2-40B4-BE49-F238E27FC236}">
                      <a16:creationId xmlns:a16="http://schemas.microsoft.com/office/drawing/2014/main" id="{7E215691-9E4C-4649-A534-A934B5ED8A90}"/>
                    </a:ext>
                  </a:extLst>
                </p:cNvPr>
                <p:cNvGrpSpPr/>
                <p:nvPr userDrawn="1"/>
              </p:nvGrpSpPr>
              <p:grpSpPr>
                <a:xfrm>
                  <a:off x="12316858" y="2905405"/>
                  <a:ext cx="440675" cy="1926860"/>
                  <a:chOff x="12316858" y="3263214"/>
                  <a:chExt cx="440675" cy="1926860"/>
                </a:xfrm>
              </p:grpSpPr>
              <p:sp>
                <p:nvSpPr>
                  <p:cNvPr id="80" name="Rektangel 115">
                    <a:extLst>
                      <a:ext uri="{FF2B5EF4-FFF2-40B4-BE49-F238E27FC236}">
                        <a16:creationId xmlns:a16="http://schemas.microsoft.com/office/drawing/2014/main" id="{C977D8AA-4685-4FF5-92F3-777415C4A6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3263214"/>
                    <a:ext cx="440675" cy="440675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1" name="Rektangel 116">
                    <a:extLst>
                      <a:ext uri="{FF2B5EF4-FFF2-40B4-BE49-F238E27FC236}">
                        <a16:creationId xmlns:a16="http://schemas.microsoft.com/office/drawing/2014/main" id="{B3E53B98-4287-449D-98DE-04A22C0893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3781924"/>
                    <a:ext cx="440675" cy="440675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2" name="Rektangel 117">
                    <a:extLst>
                      <a:ext uri="{FF2B5EF4-FFF2-40B4-BE49-F238E27FC236}">
                        <a16:creationId xmlns:a16="http://schemas.microsoft.com/office/drawing/2014/main" id="{EA05C71A-B72C-4961-B8EE-A431DB0F11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4308724"/>
                    <a:ext cx="440675" cy="440675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3" name="Rektangel 118">
                    <a:extLst>
                      <a:ext uri="{FF2B5EF4-FFF2-40B4-BE49-F238E27FC236}">
                        <a16:creationId xmlns:a16="http://schemas.microsoft.com/office/drawing/2014/main" id="{4746FEBF-E6FF-4B3A-ADB9-0B32C374AD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4749399"/>
                    <a:ext cx="440675" cy="440675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</p:grpSp>
        </p:grpSp>
        <p:sp>
          <p:nvSpPr>
            <p:cNvPr id="68" name="TekstSylinder 16">
              <a:extLst>
                <a:ext uri="{FF2B5EF4-FFF2-40B4-BE49-F238E27FC236}">
                  <a16:creationId xmlns:a16="http://schemas.microsoft.com/office/drawing/2014/main" id="{40A22005-04E4-4D49-8F35-104C642B8AC4}"/>
                </a:ext>
              </a:extLst>
            </p:cNvPr>
            <p:cNvSpPr txBox="1"/>
            <p:nvPr userDrawn="1"/>
          </p:nvSpPr>
          <p:spPr>
            <a:xfrm>
              <a:off x="12661841" y="0"/>
              <a:ext cx="1137103" cy="35593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err="1">
                  <a:solidFill>
                    <a:schemeClr val="tx1"/>
                  </a:solidFill>
                  <a:latin typeface="+mn-lt"/>
                </a:rPr>
                <a:t>black</a:t>
              </a:r>
              <a:r>
                <a:rPr lang="nb-NO" sz="700">
                  <a:solidFill>
                    <a:schemeClr val="tx1"/>
                  </a:solidFill>
                  <a:latin typeface="+mn-lt"/>
                </a:rPr>
                <a:t>.</a:t>
              </a: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Primærfarge. Vektlegges sterkest.</a:t>
              </a:r>
            </a:p>
          </p:txBody>
        </p:sp>
        <p:sp>
          <p:nvSpPr>
            <p:cNvPr id="69" name="TekstSylinder 16">
              <a:extLst>
                <a:ext uri="{FF2B5EF4-FFF2-40B4-BE49-F238E27FC236}">
                  <a16:creationId xmlns:a16="http://schemas.microsoft.com/office/drawing/2014/main" id="{7E1B749B-20A2-4EA5-B2D8-3CFC150BDDB7}"/>
                </a:ext>
              </a:extLst>
            </p:cNvPr>
            <p:cNvSpPr txBox="1"/>
            <p:nvPr userDrawn="1"/>
          </p:nvSpPr>
          <p:spPr>
            <a:xfrm>
              <a:off x="12661841" y="1289695"/>
              <a:ext cx="9003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green</a:t>
              </a: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Energy Solutions</a:t>
              </a:r>
            </a:p>
          </p:txBody>
        </p:sp>
        <p:sp>
          <p:nvSpPr>
            <p:cNvPr id="70" name="TekstSylinder 16">
              <a:extLst>
                <a:ext uri="{FF2B5EF4-FFF2-40B4-BE49-F238E27FC236}">
                  <a16:creationId xmlns:a16="http://schemas.microsoft.com/office/drawing/2014/main" id="{E23EA5E2-D7FD-446B-AA99-D6F7F7510D2B}"/>
                </a:ext>
              </a:extLst>
            </p:cNvPr>
            <p:cNvSpPr txBox="1"/>
            <p:nvPr userDrawn="1"/>
          </p:nvSpPr>
          <p:spPr>
            <a:xfrm>
              <a:off x="12661841" y="1657088"/>
              <a:ext cx="12419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err="1">
                  <a:solidFill>
                    <a:schemeClr val="tx1"/>
                  </a:solidFill>
                  <a:latin typeface="+mn-lt"/>
                </a:rPr>
                <a:t>blue</a:t>
              </a:r>
              <a:endParaRPr lang="nb-NO" sz="700">
                <a:solidFill>
                  <a:schemeClr val="tx1"/>
                </a:solidFill>
                <a:latin typeface="+mn-lt"/>
              </a:endParaRP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Software and Licensing</a:t>
              </a:r>
            </a:p>
          </p:txBody>
        </p:sp>
        <p:sp>
          <p:nvSpPr>
            <p:cNvPr id="71" name="TekstSylinder 16">
              <a:extLst>
                <a:ext uri="{FF2B5EF4-FFF2-40B4-BE49-F238E27FC236}">
                  <a16:creationId xmlns:a16="http://schemas.microsoft.com/office/drawing/2014/main" id="{170EA367-CB5A-432A-89F8-0D4CD7D73F16}"/>
                </a:ext>
              </a:extLst>
            </p:cNvPr>
            <p:cNvSpPr txBox="1"/>
            <p:nvPr userDrawn="1"/>
          </p:nvSpPr>
          <p:spPr>
            <a:xfrm>
              <a:off x="12661841" y="1983659"/>
              <a:ext cx="12419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red</a:t>
              </a: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Operations and Monitoring</a:t>
              </a:r>
            </a:p>
          </p:txBody>
        </p:sp>
        <p:sp>
          <p:nvSpPr>
            <p:cNvPr id="72" name="TekstSylinder 16">
              <a:extLst>
                <a:ext uri="{FF2B5EF4-FFF2-40B4-BE49-F238E27FC236}">
                  <a16:creationId xmlns:a16="http://schemas.microsoft.com/office/drawing/2014/main" id="{98A258BA-EED0-4DD3-98D6-BFB54011A653}"/>
                </a:ext>
              </a:extLst>
            </p:cNvPr>
            <p:cNvSpPr txBox="1"/>
            <p:nvPr userDrawn="1"/>
          </p:nvSpPr>
          <p:spPr>
            <a:xfrm>
              <a:off x="12661841" y="2359216"/>
              <a:ext cx="12419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err="1">
                  <a:solidFill>
                    <a:schemeClr val="tx1"/>
                  </a:solidFill>
                  <a:latin typeface="+mn-lt"/>
                </a:rPr>
                <a:t>yellow</a:t>
              </a:r>
              <a:endParaRPr lang="nb-NO" sz="700">
                <a:solidFill>
                  <a:schemeClr val="tx1"/>
                </a:solidFill>
                <a:latin typeface="+mn-lt"/>
              </a:endParaRPr>
            </a:p>
            <a:p>
              <a:pPr algn="l"/>
              <a:r>
                <a:rPr lang="nb-NO" sz="700" err="1">
                  <a:solidFill>
                    <a:schemeClr val="tx1"/>
                  </a:solidFill>
                  <a:latin typeface="+mn-lt"/>
                </a:rPr>
                <a:t>Consulting</a:t>
              </a:r>
              <a:endParaRPr lang="nb-NO" sz="70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73" name="Vinkel 10">
              <a:extLst>
                <a:ext uri="{FF2B5EF4-FFF2-40B4-BE49-F238E27FC236}">
                  <a16:creationId xmlns:a16="http://schemas.microsoft.com/office/drawing/2014/main" id="{20ED9542-6473-4550-9499-651512BD3D6F}"/>
                </a:ext>
              </a:extLst>
            </p:cNvPr>
            <p:cNvCxnSpPr>
              <a:cxnSpLocks/>
              <a:stCxn id="82" idx="3"/>
            </p:cNvCxnSpPr>
            <p:nvPr userDrawn="1"/>
          </p:nvCxnSpPr>
          <p:spPr>
            <a:xfrm flipH="1">
              <a:off x="12606813" y="2893393"/>
              <a:ext cx="3628" cy="370985"/>
            </a:xfrm>
            <a:prstGeom prst="bentConnector4">
              <a:avLst>
                <a:gd name="adj1" fmla="val -3375551"/>
                <a:gd name="adj2" fmla="val 70639"/>
              </a:avLst>
            </a:prstGeom>
            <a:ln cap="sq">
              <a:solidFill>
                <a:schemeClr val="tx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kstSylinder 16">
              <a:extLst>
                <a:ext uri="{FF2B5EF4-FFF2-40B4-BE49-F238E27FC236}">
                  <a16:creationId xmlns:a16="http://schemas.microsoft.com/office/drawing/2014/main" id="{61CCC31A-9257-4683-8796-953880DDAD5F}"/>
                </a:ext>
              </a:extLst>
            </p:cNvPr>
            <p:cNvSpPr txBox="1"/>
            <p:nvPr userDrawn="1"/>
          </p:nvSpPr>
          <p:spPr>
            <a:xfrm>
              <a:off x="12742400" y="2744619"/>
              <a:ext cx="1241938" cy="5791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b-NO" sz="700" dirty="0">
                  <a:solidFill>
                    <a:schemeClr val="tx1"/>
                  </a:solidFill>
                  <a:latin typeface="+mn-lt"/>
                </a:rPr>
                <a:t>SYSCO green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b-NO" sz="700" dirty="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dirty="0" err="1">
                  <a:solidFill>
                    <a:schemeClr val="tx1"/>
                  </a:solidFill>
                  <a:latin typeface="+mn-lt"/>
                </a:rPr>
                <a:t>black</a:t>
              </a:r>
              <a:endParaRPr lang="nb-NO" sz="700" dirty="0">
                <a:solidFill>
                  <a:schemeClr val="tx1"/>
                </a:solidFill>
                <a:latin typeface="+mn-lt"/>
              </a:endParaRPr>
            </a:p>
            <a:p>
              <a:pPr algn="l"/>
              <a:r>
                <a:rPr lang="nb-NO" sz="700" dirty="0">
                  <a:solidFill>
                    <a:schemeClr val="tx1"/>
                  </a:solidFill>
                  <a:latin typeface="+mn-lt"/>
                </a:rPr>
                <a:t>Primærfarge kombinasjon.</a:t>
              </a:r>
            </a:p>
          </p:txBody>
        </p:sp>
      </p:grpSp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CDDF514E-6816-4D85-B682-73502B79260F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6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  <p:sldLayoutId id="2147483696" r:id="rId5"/>
    <p:sldLayoutId id="2147483671" r:id="rId6"/>
    <p:sldLayoutId id="2147483667" r:id="rId7"/>
    <p:sldLayoutId id="2147483697" r:id="rId8"/>
    <p:sldLayoutId id="2147483672" r:id="rId9"/>
    <p:sldLayoutId id="2147483668" r:id="rId10"/>
    <p:sldLayoutId id="2147483698" r:id="rId11"/>
    <p:sldLayoutId id="2147483673" r:id="rId12"/>
    <p:sldLayoutId id="2147483669" r:id="rId13"/>
    <p:sldLayoutId id="2147483670" r:id="rId14"/>
    <p:sldLayoutId id="2147483676" r:id="rId15"/>
    <p:sldLayoutId id="2147483679" r:id="rId16"/>
    <p:sldLayoutId id="2147483680" r:id="rId17"/>
    <p:sldLayoutId id="2147483687" r:id="rId18"/>
    <p:sldLayoutId id="2147483695" r:id="rId19"/>
    <p:sldLayoutId id="2147483699" r:id="rId20"/>
    <p:sldLayoutId id="2147483691" r:id="rId21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16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071">
          <p15:clr>
            <a:srgbClr val="F26B43"/>
          </p15:clr>
        </p15:guide>
        <p15:guide id="4" orient="horz" pos="3249">
          <p15:clr>
            <a:srgbClr val="F26B43"/>
          </p15:clr>
        </p15:guide>
        <p15:guide id="5" pos="347">
          <p15:clr>
            <a:srgbClr val="F26B43"/>
          </p15:clr>
        </p15:guide>
        <p15:guide id="6" pos="733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05A3-7888-4813-8158-ABB02CD358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Cegal in-person</a:t>
            </a:r>
            <a:br>
              <a:rPr lang="en-US" dirty="0"/>
            </a:br>
            <a:r>
              <a:rPr lang="en-US" dirty="0" err="1"/>
              <a:t>Krafthack</a:t>
            </a:r>
            <a:r>
              <a:rPr lang="en-US"/>
              <a:t> 2022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ED262-0352-4535-9D8B-D0F6C60E2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33087-45C5-47DF-8EA3-6E074D0D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1</a:t>
            </a:fld>
            <a:endParaRPr lang="nb-N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39F8B9B-2FDD-45B7-9CAA-A9F074FC85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8546948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CD8B0B6-67E0-44B7-B2A0-E8E619A88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7" y="0"/>
            <a:ext cx="10550766" cy="6857999"/>
          </a:xfrm>
          <a:prstGeom prst="rect">
            <a:avLst/>
          </a:prstGeom>
          <a:noFill/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AA46F9B-0152-43A8-86E7-C2FEC890FF04}"/>
              </a:ext>
            </a:extLst>
          </p:cNvPr>
          <p:cNvSpPr/>
          <p:nvPr/>
        </p:nvSpPr>
        <p:spPr>
          <a:xfrm>
            <a:off x="9372600" y="749300"/>
            <a:ext cx="9017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38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EA9C086-D3A7-4077-AE57-B5FEC8ADD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72" y="0"/>
            <a:ext cx="10573455" cy="6858000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BA579BE-2DCC-4184-8177-82D58D2F5A29}"/>
              </a:ext>
            </a:extLst>
          </p:cNvPr>
          <p:cNvSpPr/>
          <p:nvPr/>
        </p:nvSpPr>
        <p:spPr>
          <a:xfrm>
            <a:off x="8191500" y="1219200"/>
            <a:ext cx="1117600" cy="25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7197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FF95605-4886-4E34-A5B5-C0F00A9A9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82" y="4113"/>
            <a:ext cx="10573236" cy="6853887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C9E42299-6B24-4E59-B2B4-4122EDD790C3}"/>
              </a:ext>
            </a:extLst>
          </p:cNvPr>
          <p:cNvSpPr/>
          <p:nvPr/>
        </p:nvSpPr>
        <p:spPr>
          <a:xfrm>
            <a:off x="1816100" y="723900"/>
            <a:ext cx="762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33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Scalability and transferability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applications:</a:t>
            </a:r>
          </a:p>
          <a:p>
            <a:pPr lvl="1"/>
            <a:r>
              <a:rPr lang="nb-NO" dirty="0" err="1"/>
              <a:t>Estimate</a:t>
            </a:r>
            <a:r>
              <a:rPr lang="nb-NO" dirty="0"/>
              <a:t> </a:t>
            </a:r>
            <a:r>
              <a:rPr lang="nb-NO" dirty="0" err="1"/>
              <a:t>max</a:t>
            </a:r>
            <a:r>
              <a:rPr lang="nb-NO" dirty="0"/>
              <a:t> </a:t>
            </a:r>
            <a:r>
              <a:rPr lang="nb-NO" dirty="0" err="1"/>
              <a:t>power</a:t>
            </a:r>
            <a:r>
              <a:rPr lang="nb-NO" dirty="0"/>
              <a:t> </a:t>
            </a:r>
            <a:r>
              <a:rPr lang="nb-NO" dirty="0" err="1"/>
              <a:t>production</a:t>
            </a:r>
            <a:r>
              <a:rPr lang="nb-NO" dirty="0"/>
              <a:t>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weather</a:t>
            </a:r>
            <a:r>
              <a:rPr lang="nb-NO" dirty="0"/>
              <a:t> </a:t>
            </a:r>
            <a:r>
              <a:rPr lang="nb-NO" dirty="0" err="1"/>
              <a:t>conditions</a:t>
            </a:r>
            <a:r>
              <a:rPr lang="nb-NO" dirty="0"/>
              <a:t> and </a:t>
            </a:r>
            <a:r>
              <a:rPr lang="nb-NO" dirty="0" err="1"/>
              <a:t>season</a:t>
            </a:r>
            <a:endParaRPr lang="en-US" dirty="0"/>
          </a:p>
          <a:p>
            <a:pPr lvl="1"/>
            <a:r>
              <a:rPr lang="nb-NO" dirty="0"/>
              <a:t>Sub-</a:t>
            </a:r>
            <a:r>
              <a:rPr lang="nb-NO" dirty="0" err="1"/>
              <a:t>sea</a:t>
            </a:r>
            <a:r>
              <a:rPr lang="nb-NO" dirty="0"/>
              <a:t> </a:t>
            </a:r>
            <a:r>
              <a:rPr lang="nb-NO" dirty="0" err="1"/>
              <a:t>installations</a:t>
            </a:r>
            <a:endParaRPr lang="nb-NO" dirty="0"/>
          </a:p>
          <a:p>
            <a:pPr lvl="1"/>
            <a:r>
              <a:rPr lang="nb-NO" dirty="0"/>
              <a:t>Oil rig </a:t>
            </a:r>
            <a:r>
              <a:rPr lang="nb-NO" dirty="0" err="1"/>
              <a:t>installations</a:t>
            </a:r>
            <a:endParaRPr lang="nb-NO" dirty="0"/>
          </a:p>
          <a:p>
            <a:pPr lvl="1"/>
            <a:r>
              <a:rPr lang="nb-NO" dirty="0" err="1"/>
              <a:t>Maintenance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elevators</a:t>
            </a:r>
          </a:p>
          <a:p>
            <a:pPr lvl="1"/>
            <a:r>
              <a:rPr lang="nb-NO" dirty="0" err="1"/>
              <a:t>Cars</a:t>
            </a:r>
            <a:r>
              <a:rPr lang="nb-NO" dirty="0"/>
              <a:t> service </a:t>
            </a:r>
            <a:r>
              <a:rPr lang="nb-NO" dirty="0" err="1"/>
              <a:t>interval</a:t>
            </a:r>
            <a:endParaRPr lang="nb-NO" dirty="0"/>
          </a:p>
          <a:p>
            <a:pPr lvl="1"/>
            <a:r>
              <a:rPr lang="nb-NO" dirty="0"/>
              <a:t>Stock </a:t>
            </a:r>
            <a:r>
              <a:rPr lang="nb-NO" dirty="0" err="1"/>
              <a:t>prices</a:t>
            </a:r>
            <a:endParaRPr lang="nb-NO" dirty="0"/>
          </a:p>
          <a:p>
            <a:pPr lvl="1"/>
            <a:r>
              <a:rPr lang="nb-NO" dirty="0"/>
              <a:t>Train </a:t>
            </a:r>
            <a:r>
              <a:rPr lang="nb-NO"/>
              <a:t>maintenance</a:t>
            </a:r>
            <a:endParaRPr lang="nb-NO" dirty="0"/>
          </a:p>
          <a:p>
            <a:pPr lvl="1"/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643091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7B49A-A5A9-48D8-BF88-7C8E344E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pPr/>
              <a:t>14</a:t>
            </a:fld>
            <a:endParaRPr lang="nb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A3F755-8472-4F20-A7B4-170901BE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DE9FBBC-1E41-4F73-B88A-A89A28E652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3686931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7560A-38C1-4A58-B04F-79A21A19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pPr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192134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C3C7-B318-4267-89D2-97D780C6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4FB4B-8C09-4B53-9448-597AE92288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3</a:t>
            </a:r>
            <a:br>
              <a:rPr lang="nb-NO" dirty="0"/>
            </a:br>
            <a:r>
              <a:rPr lang="nb-NO" dirty="0"/>
              <a:t>4</a:t>
            </a:r>
            <a:br>
              <a:rPr lang="nb-NO" dirty="0"/>
            </a:br>
            <a:r>
              <a:rPr lang="nb-NO" dirty="0"/>
              <a:t>5</a:t>
            </a:r>
            <a:br>
              <a:rPr lang="nb-NO" dirty="0"/>
            </a:br>
            <a:r>
              <a:rPr lang="nb-NO" dirty="0"/>
              <a:t>6</a:t>
            </a:r>
            <a:br>
              <a:rPr lang="nb-NO" dirty="0"/>
            </a:br>
            <a:r>
              <a:rPr lang="nb-NO" dirty="0"/>
              <a:t>9</a:t>
            </a:r>
            <a:br>
              <a:rPr lang="nb-NO" dirty="0"/>
            </a:br>
            <a:r>
              <a:rPr lang="nb-NO" dirty="0"/>
              <a:t>10</a:t>
            </a:r>
            <a:br>
              <a:rPr lang="nb-NO" dirty="0"/>
            </a:br>
            <a:r>
              <a:rPr lang="nb-NO" dirty="0"/>
              <a:t>13</a:t>
            </a:r>
            <a:br>
              <a:rPr lang="nb-NO" dirty="0"/>
            </a:br>
            <a:br>
              <a:rPr lang="nb-NO" dirty="0"/>
            </a:b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68ECE-7234-49E5-9826-FBFF0C3424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Problem</a:t>
            </a:r>
            <a:br>
              <a:rPr lang="nb-NO" dirty="0"/>
            </a:br>
            <a:r>
              <a:rPr lang="en-GB" dirty="0"/>
              <a:t>Exploration and prepping</a:t>
            </a:r>
            <a:br>
              <a:rPr lang="nb-NO" dirty="0"/>
            </a:br>
            <a:r>
              <a:rPr lang="nb-NO" dirty="0"/>
              <a:t>Model – </a:t>
            </a:r>
            <a:r>
              <a:rPr lang="en-GB" dirty="0"/>
              <a:t>data exploration</a:t>
            </a:r>
            <a:br>
              <a:rPr lang="en-GB" dirty="0"/>
            </a:br>
            <a:r>
              <a:rPr lang="en-GB" dirty="0"/>
              <a:t>Model – considerations</a:t>
            </a:r>
            <a:br>
              <a:rPr lang="nb-NO" dirty="0"/>
            </a:br>
            <a:r>
              <a:rPr lang="nb-NO" dirty="0"/>
              <a:t>Production</a:t>
            </a:r>
            <a:br>
              <a:rPr lang="nb-NO" dirty="0"/>
            </a:br>
            <a:r>
              <a:rPr lang="nb-NO" dirty="0"/>
              <a:t>Dashboard</a:t>
            </a:r>
            <a:br>
              <a:rPr lang="nb-NO" dirty="0"/>
            </a:br>
            <a:r>
              <a:rPr lang="en-GB" dirty="0"/>
              <a:t>Scalability</a:t>
            </a:r>
            <a:r>
              <a:rPr lang="nb-NO" dirty="0"/>
              <a:t> </a:t>
            </a:r>
            <a:r>
              <a:rPr lang="en-US" dirty="0"/>
              <a:t>and transferability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C9833-AAD7-477E-87DD-516E83A405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73310" y="6340054"/>
            <a:ext cx="2743200" cy="365125"/>
          </a:xfrm>
        </p:spPr>
        <p:txBody>
          <a:bodyPr/>
          <a:lstStyle/>
          <a:p>
            <a:fld id="{C47613B9-3A51-A541-A9A3-C49A08C9F177}" type="slidenum">
              <a:rPr lang="nb-NO" smtClean="0"/>
              <a:pPr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97773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Problem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 data in dataset from sensors</a:t>
            </a:r>
          </a:p>
          <a:p>
            <a:r>
              <a:rPr lang="en-US" dirty="0"/>
              <a:t>Predict the future tensile values of the 6 bolts with sensors</a:t>
            </a:r>
          </a:p>
          <a:p>
            <a:endParaRPr lang="en-US" dirty="0"/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3</a:t>
            </a:fld>
            <a:endParaRPr lang="nb-NO"/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2A3045EE-6EFD-4F52-80B5-A67734754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21" y="3265744"/>
            <a:ext cx="7509971" cy="214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4872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Exploration and prepping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Removing extreme values</a:t>
            </a:r>
          </a:p>
          <a:p>
            <a:r>
              <a:rPr lang="en-US" dirty="0"/>
              <a:t>Splitting startup and production data</a:t>
            </a:r>
          </a:p>
          <a:p>
            <a:r>
              <a:rPr lang="en-US" dirty="0"/>
              <a:t>Removed columns of vibration values because of lacking data</a:t>
            </a:r>
          </a:p>
          <a:p>
            <a:r>
              <a:rPr lang="en-US"/>
              <a:t>Missing values handled by </a:t>
            </a:r>
            <a:endParaRPr lang="en-US" dirty="0"/>
          </a:p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579671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Model – Data Exploration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460" y="1549702"/>
            <a:ext cx="6152630" cy="4768298"/>
          </a:xfrm>
        </p:spPr>
        <p:txBody>
          <a:bodyPr>
            <a:normAutofit/>
          </a:bodyPr>
          <a:lstStyle/>
          <a:p>
            <a:r>
              <a:rPr lang="en-GB" dirty="0"/>
              <a:t>Interesting findings</a:t>
            </a:r>
          </a:p>
          <a:p>
            <a:pPr lvl="1"/>
            <a:r>
              <a:rPr lang="en-GB" dirty="0"/>
              <a:t>Modes: start and operation</a:t>
            </a:r>
          </a:p>
          <a:p>
            <a:pPr lvl="2"/>
            <a:r>
              <a:rPr lang="en-GB" dirty="0"/>
              <a:t>Since power regulations effect data, a new mode called regulations was added 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/>
              <a:t>Changing temperature due to seasons</a:t>
            </a:r>
            <a:br>
              <a:rPr lang="en-GB" dirty="0"/>
            </a:br>
            <a:r>
              <a:rPr lang="en-GB" dirty="0"/>
              <a:t> </a:t>
            </a:r>
          </a:p>
          <a:p>
            <a:pPr lvl="1"/>
            <a:r>
              <a:rPr lang="en-GB" dirty="0"/>
              <a:t>Some data is less influential </a:t>
            </a:r>
          </a:p>
          <a:p>
            <a:pPr lvl="2"/>
            <a:r>
              <a:rPr lang="en-GB" dirty="0"/>
              <a:t>Reactive Power</a:t>
            </a:r>
          </a:p>
          <a:p>
            <a:pPr lvl="2"/>
            <a:r>
              <a:rPr lang="en-GB" dirty="0"/>
              <a:t>Turbine rotational speed (constant)</a:t>
            </a:r>
          </a:p>
          <a:p>
            <a:pPr lvl="2"/>
            <a:r>
              <a:rPr lang="en-GB" dirty="0"/>
              <a:t>Vibrations(constant) – should be explored in the future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/>
              <a:t>Dataset augmentation by splitting into three categories</a:t>
            </a:r>
          </a:p>
          <a:p>
            <a:pPr lvl="2"/>
            <a:r>
              <a:rPr lang="en-GB" dirty="0"/>
              <a:t>Mode, range, ranges in power changes(in operation)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5</a:t>
            </a:fld>
            <a:endParaRPr lang="nb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0DE9F-5FFD-454F-8A08-0E170E313C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26" y="1729050"/>
            <a:ext cx="4527000" cy="36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42A60A-8CFA-40E9-B416-6A4564E4FF36}"/>
              </a:ext>
            </a:extLst>
          </p:cNvPr>
          <p:cNvSpPr txBox="1">
            <a:spLocks/>
          </p:cNvSpPr>
          <p:nvPr/>
        </p:nvSpPr>
        <p:spPr>
          <a:xfrm>
            <a:off x="7263524" y="1386294"/>
            <a:ext cx="5028172" cy="904957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Guide vane opening in three modes</a:t>
            </a:r>
            <a:endParaRPr lang="en-GB" sz="1600" b="1" i="1" dirty="0"/>
          </a:p>
          <a:p>
            <a:pPr lvl="1"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9FB556-1B50-4D81-97E8-3DD931CA2F6A}"/>
              </a:ext>
            </a:extLst>
          </p:cNvPr>
          <p:cNvSpPr/>
          <p:nvPr/>
        </p:nvSpPr>
        <p:spPr>
          <a:xfrm>
            <a:off x="10063197" y="5490101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16F5AA-92EC-4816-80E1-62EBE7E460DC}"/>
              </a:ext>
            </a:extLst>
          </p:cNvPr>
          <p:cNvSpPr/>
          <p:nvPr/>
        </p:nvSpPr>
        <p:spPr>
          <a:xfrm>
            <a:off x="8476886" y="5490101"/>
            <a:ext cx="144000" cy="144000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D780B-A9C4-43E0-9977-0D5990FD7C3B}"/>
              </a:ext>
            </a:extLst>
          </p:cNvPr>
          <p:cNvSpPr/>
          <p:nvPr/>
        </p:nvSpPr>
        <p:spPr>
          <a:xfrm>
            <a:off x="7016178" y="5477229"/>
            <a:ext cx="144000" cy="144000"/>
          </a:xfrm>
          <a:prstGeom prst="ellipse">
            <a:avLst/>
          </a:prstGeom>
          <a:solidFill>
            <a:srgbClr val="BF0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A01153-481D-4992-9FB7-A9835485D492}"/>
              </a:ext>
            </a:extLst>
          </p:cNvPr>
          <p:cNvSpPr txBox="1">
            <a:spLocks/>
          </p:cNvSpPr>
          <p:nvPr/>
        </p:nvSpPr>
        <p:spPr>
          <a:xfrm>
            <a:off x="7277812" y="5427331"/>
            <a:ext cx="5028172" cy="904957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solidFill>
                  <a:srgbClr val="6B6B6B"/>
                </a:solidFill>
              </a:rPr>
              <a:t>operation</a:t>
            </a:r>
            <a:endParaRPr lang="en-GB" sz="1400" b="1" i="1" dirty="0">
              <a:solidFill>
                <a:srgbClr val="6B6B6B"/>
              </a:solidFill>
            </a:endParaRPr>
          </a:p>
          <a:p>
            <a:pPr lvl="1" algn="ctr"/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40341BF-A400-4C34-BF98-7E0592B099B7}"/>
              </a:ext>
            </a:extLst>
          </p:cNvPr>
          <p:cNvSpPr txBox="1">
            <a:spLocks/>
          </p:cNvSpPr>
          <p:nvPr/>
        </p:nvSpPr>
        <p:spPr>
          <a:xfrm>
            <a:off x="8738520" y="5432447"/>
            <a:ext cx="1046674" cy="904957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solidFill>
                  <a:srgbClr val="6B6B6B"/>
                </a:solidFill>
              </a:rPr>
              <a:t>regulation</a:t>
            </a:r>
            <a:endParaRPr lang="en-GB" sz="1400" b="1" i="1" dirty="0">
              <a:solidFill>
                <a:srgbClr val="6B6B6B"/>
              </a:solidFill>
            </a:endParaRPr>
          </a:p>
          <a:p>
            <a:pPr lvl="1" algn="ctr"/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5B8625-B789-452C-8E19-632DDC69918E}"/>
              </a:ext>
            </a:extLst>
          </p:cNvPr>
          <p:cNvSpPr txBox="1">
            <a:spLocks/>
          </p:cNvSpPr>
          <p:nvPr/>
        </p:nvSpPr>
        <p:spPr>
          <a:xfrm>
            <a:off x="10391008" y="5432447"/>
            <a:ext cx="1046674" cy="904957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solidFill>
                  <a:srgbClr val="6B6B6B"/>
                </a:solidFill>
              </a:rPr>
              <a:t>start</a:t>
            </a:r>
            <a:endParaRPr lang="en-GB" sz="1400" b="1" i="1" dirty="0">
              <a:solidFill>
                <a:srgbClr val="6B6B6B"/>
              </a:solidFill>
            </a:endParaRPr>
          </a:p>
          <a:p>
            <a:pPr lvl="1"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42233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BCA1D4-E175-44BD-9051-4AC3FE0C5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125" y="1531325"/>
            <a:ext cx="9747000" cy="4244400"/>
          </a:xfrm>
        </p:spPr>
        <p:txBody>
          <a:bodyPr>
            <a:normAutofit/>
          </a:bodyPr>
          <a:lstStyle/>
          <a:p>
            <a:r>
              <a:rPr lang="en-GB" dirty="0"/>
              <a:t>Used three models with random forest regressor</a:t>
            </a:r>
          </a:p>
          <a:p>
            <a:pPr lvl="1"/>
            <a:r>
              <a:rPr lang="en-GB" sz="1600" dirty="0"/>
              <a:t>Random forest = ensemble estimator that fits a number of regression decision trees on various sub-samples of the dataset, and uses averaging to improve the predictive accuracy and control over-fitting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/>
              <a:t>Adjustable hyperparameters</a:t>
            </a:r>
          </a:p>
          <a:p>
            <a:pPr lvl="2"/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n_estimators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number of trees in the forest</a:t>
            </a:r>
            <a:endParaRPr lang="nb-N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/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max_features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max number of features considered for splitting a node</a:t>
            </a:r>
            <a:endParaRPr lang="nb-N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/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max_depth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max number of levels in each decision tree</a:t>
            </a:r>
            <a:endParaRPr lang="nb-N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/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min_samples_split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min number of data points placed in a node before the node is split</a:t>
            </a:r>
          </a:p>
          <a:p>
            <a:pPr lvl="2"/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min_samples_leaf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min number of data points allowed in a leaf node</a:t>
            </a:r>
            <a:endParaRPr lang="nb-N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6629E-9E3B-4C7F-A09A-AC82CC31A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6</a:t>
            </a:fld>
            <a:endParaRPr lang="nb-NO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1490F1-F231-4695-9689-A822D563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-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61660724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BCA1D4-E175-44BD-9051-4AC3FE0C5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53" y="1645625"/>
            <a:ext cx="9865860" cy="1561533"/>
          </a:xfrm>
        </p:spPr>
        <p:txBody>
          <a:bodyPr>
            <a:norm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ensemble model was used since it’s a shotgun approach where weak single regressors can be powerful together. </a:t>
            </a:r>
            <a:endParaRPr lang="nb-N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training the model we used a 0.33/0.67 test/train split that gave a good result without cross-validation. </a:t>
            </a:r>
            <a:endParaRPr lang="nb-N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6629E-9E3B-4C7F-A09A-AC82CC31A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7</a:t>
            </a:fld>
            <a:endParaRPr lang="nb-NO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1490F1-F231-4695-9689-A822D563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- Considerations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BE48061-A0B1-49FE-80FE-1163AEBE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04" y="4182039"/>
            <a:ext cx="2578729" cy="156153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84215B9-2A94-45D9-BED1-35F990DFD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602" y="4181870"/>
            <a:ext cx="2523964" cy="156170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164AE55-BDB8-423E-950D-ABB36FB6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018" y="4161053"/>
            <a:ext cx="2632283" cy="158251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53958A-97AA-4D1A-B053-6D786C7D733A}"/>
              </a:ext>
            </a:extLst>
          </p:cNvPr>
          <p:cNvSpPr txBox="1">
            <a:spLocks/>
          </p:cNvSpPr>
          <p:nvPr/>
        </p:nvSpPr>
        <p:spPr>
          <a:xfrm>
            <a:off x="1511632" y="5800225"/>
            <a:ext cx="1199135" cy="904957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>
                <a:solidFill>
                  <a:srgbClr val="6B6B6B"/>
                </a:solidFill>
              </a:rPr>
              <a:t>operation</a:t>
            </a:r>
            <a:endParaRPr lang="en-GB" sz="1800" b="1" i="1" dirty="0">
              <a:solidFill>
                <a:srgbClr val="6B6B6B"/>
              </a:solidFill>
            </a:endParaRPr>
          </a:p>
          <a:p>
            <a:pPr lvl="1" algn="ctr"/>
            <a:endParaRPr lang="en-GB" dirty="0">
              <a:solidFill>
                <a:srgbClr val="6B6B6B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8BCBB8-39FB-4B92-B8B7-B3B6CFF594BB}"/>
              </a:ext>
            </a:extLst>
          </p:cNvPr>
          <p:cNvSpPr txBox="1">
            <a:spLocks/>
          </p:cNvSpPr>
          <p:nvPr/>
        </p:nvSpPr>
        <p:spPr>
          <a:xfrm>
            <a:off x="4297812" y="5786244"/>
            <a:ext cx="1199135" cy="904957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>
                <a:solidFill>
                  <a:srgbClr val="6B6B6B"/>
                </a:solidFill>
              </a:rPr>
              <a:t>regulation</a:t>
            </a:r>
            <a:endParaRPr lang="en-GB" sz="1800" b="1" i="1" dirty="0">
              <a:solidFill>
                <a:srgbClr val="6B6B6B"/>
              </a:solidFill>
            </a:endParaRPr>
          </a:p>
          <a:p>
            <a:pPr lvl="1" algn="ctr"/>
            <a:endParaRPr lang="en-GB" dirty="0">
              <a:solidFill>
                <a:srgbClr val="6B6B6B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B02DC1C-399A-4B59-A6F8-0FA3799F5EC9}"/>
              </a:ext>
            </a:extLst>
          </p:cNvPr>
          <p:cNvSpPr txBox="1">
            <a:spLocks/>
          </p:cNvSpPr>
          <p:nvPr/>
        </p:nvSpPr>
        <p:spPr>
          <a:xfrm>
            <a:off x="7424277" y="5737040"/>
            <a:ext cx="1199135" cy="904957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>
                <a:solidFill>
                  <a:srgbClr val="6B6B6B"/>
                </a:solidFill>
              </a:rPr>
              <a:t>start</a:t>
            </a:r>
            <a:endParaRPr lang="en-GB" sz="1800" b="1" dirty="0">
              <a:solidFill>
                <a:srgbClr val="6B6B6B"/>
              </a:solidFill>
            </a:endParaRPr>
          </a:p>
          <a:p>
            <a:pPr lvl="1" algn="ctr"/>
            <a:endParaRPr lang="en-GB" dirty="0">
              <a:solidFill>
                <a:srgbClr val="6B6B6B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AC4C1E-339A-4222-B7F5-A4AC7BD128D6}"/>
              </a:ext>
            </a:extLst>
          </p:cNvPr>
          <p:cNvSpPr txBox="1">
            <a:spLocks/>
          </p:cNvSpPr>
          <p:nvPr/>
        </p:nvSpPr>
        <p:spPr>
          <a:xfrm>
            <a:off x="792811" y="3672907"/>
            <a:ext cx="9594202" cy="904957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Prediction for each mode plotted against the test-values of Bolt1 tension</a:t>
            </a:r>
            <a:endParaRPr lang="en-GB" sz="1600" b="1" i="1" dirty="0"/>
          </a:p>
          <a:p>
            <a:pPr lvl="1"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697396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BCA1D4-E175-44BD-9051-4AC3FE0C5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77" y="1797333"/>
            <a:ext cx="9865860" cy="1561533"/>
          </a:xfrm>
        </p:spPr>
        <p:txBody>
          <a:bodyPr>
            <a:norm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 the “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prediction_input.parquet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file did not have torsion or temperature data included, the model accuracy has decreased  to mean RMSE = 21.14</a:t>
            </a:r>
            <a:endParaRPr lang="nb-N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b-N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6629E-9E3B-4C7F-A09A-AC82CC31A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8</a:t>
            </a:fld>
            <a:endParaRPr lang="nb-NO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1490F1-F231-4695-9689-A822D563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- Considerations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53958A-97AA-4D1A-B053-6D786C7D733A}"/>
              </a:ext>
            </a:extLst>
          </p:cNvPr>
          <p:cNvSpPr txBox="1">
            <a:spLocks/>
          </p:cNvSpPr>
          <p:nvPr/>
        </p:nvSpPr>
        <p:spPr>
          <a:xfrm>
            <a:off x="1691248" y="5163405"/>
            <a:ext cx="1199135" cy="904957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>
                <a:solidFill>
                  <a:srgbClr val="6B6B6B"/>
                </a:solidFill>
              </a:rPr>
              <a:t>operation</a:t>
            </a:r>
            <a:endParaRPr lang="en-GB" sz="1800" b="1" i="1" dirty="0">
              <a:solidFill>
                <a:srgbClr val="6B6B6B"/>
              </a:solidFill>
            </a:endParaRPr>
          </a:p>
          <a:p>
            <a:pPr lvl="1" algn="ctr"/>
            <a:endParaRPr lang="en-GB" dirty="0">
              <a:solidFill>
                <a:srgbClr val="6B6B6B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8BCBB8-39FB-4B92-B8B7-B3B6CFF594BB}"/>
              </a:ext>
            </a:extLst>
          </p:cNvPr>
          <p:cNvSpPr txBox="1">
            <a:spLocks/>
          </p:cNvSpPr>
          <p:nvPr/>
        </p:nvSpPr>
        <p:spPr>
          <a:xfrm>
            <a:off x="4885640" y="5149424"/>
            <a:ext cx="1199135" cy="904957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>
                <a:solidFill>
                  <a:srgbClr val="6B6B6B"/>
                </a:solidFill>
              </a:rPr>
              <a:t>regulation</a:t>
            </a:r>
            <a:endParaRPr lang="en-GB" sz="1800" b="1" i="1" dirty="0">
              <a:solidFill>
                <a:srgbClr val="6B6B6B"/>
              </a:solidFill>
            </a:endParaRPr>
          </a:p>
          <a:p>
            <a:pPr lvl="1" algn="ctr"/>
            <a:endParaRPr lang="en-GB" dirty="0">
              <a:solidFill>
                <a:srgbClr val="6B6B6B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B02DC1C-399A-4B59-A6F8-0FA3799F5EC9}"/>
              </a:ext>
            </a:extLst>
          </p:cNvPr>
          <p:cNvSpPr txBox="1">
            <a:spLocks/>
          </p:cNvSpPr>
          <p:nvPr/>
        </p:nvSpPr>
        <p:spPr>
          <a:xfrm>
            <a:off x="8662997" y="5088368"/>
            <a:ext cx="1199135" cy="904957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>
                <a:solidFill>
                  <a:srgbClr val="6B6B6B"/>
                </a:solidFill>
              </a:rPr>
              <a:t>start</a:t>
            </a:r>
            <a:endParaRPr lang="en-GB" sz="1800" b="1" dirty="0">
              <a:solidFill>
                <a:srgbClr val="6B6B6B"/>
              </a:solidFill>
            </a:endParaRPr>
          </a:p>
          <a:p>
            <a:pPr lvl="1" algn="ctr"/>
            <a:endParaRPr lang="en-GB" dirty="0">
              <a:solidFill>
                <a:srgbClr val="6B6B6B"/>
              </a:solidFill>
            </a:endParaRPr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EFAA0849-6133-4275-9CC7-FAD781DC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17" y="3222425"/>
            <a:ext cx="3032395" cy="1910347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A86A41F1-2AD2-4D4D-994E-2C7223C90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111" y="3222425"/>
            <a:ext cx="2904101" cy="1775291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031BE4B4-FE6F-4DDF-9839-9DA69782F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876" y="3222426"/>
            <a:ext cx="2842216" cy="176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1842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Production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270438"/>
            <a:ext cx="9548217" cy="18142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Updating the model – retrain</a:t>
            </a:r>
          </a:p>
          <a:p>
            <a:r>
              <a:rPr lang="en-US" dirty="0"/>
              <a:t>Publishing to Azure</a:t>
            </a:r>
          </a:p>
          <a:p>
            <a:r>
              <a:rPr lang="nb-NO" dirty="0"/>
              <a:t>CSV file to </a:t>
            </a:r>
            <a:r>
              <a:rPr lang="nb-NO" dirty="0" err="1"/>
              <a:t>PowerApps</a:t>
            </a:r>
            <a:r>
              <a:rPr lang="nb-NO" dirty="0"/>
              <a:t> </a:t>
            </a:r>
          </a:p>
          <a:p>
            <a:r>
              <a:rPr lang="en-US" dirty="0"/>
              <a:t>Dashboard notifying maintainers about predictive values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9</a:t>
            </a:fld>
            <a:endParaRPr lang="nb-NO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878E60C-5124-4445-8A1A-C9856DD45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3214502"/>
            <a:ext cx="4680656" cy="3037209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23C4FD4-15C2-4A4C-AFF0-1409D032A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55" y="3214502"/>
            <a:ext cx="4682675" cy="303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0205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-tema">
  <a:themeElements>
    <a:clrScheme name="SYSCO">
      <a:dk1>
        <a:srgbClr val="121921"/>
      </a:dk1>
      <a:lt1>
        <a:srgbClr val="FFFFFF"/>
      </a:lt1>
      <a:dk2>
        <a:srgbClr val="121921"/>
      </a:dk2>
      <a:lt2>
        <a:srgbClr val="FFFFFF"/>
      </a:lt2>
      <a:accent1>
        <a:srgbClr val="00FF8B"/>
      </a:accent1>
      <a:accent2>
        <a:srgbClr val="27F7FF"/>
      </a:accent2>
      <a:accent3>
        <a:srgbClr val="FE4D00"/>
      </a:accent3>
      <a:accent4>
        <a:srgbClr val="FFF200"/>
      </a:accent4>
      <a:accent5>
        <a:srgbClr val="02FF8B"/>
      </a:accent5>
      <a:accent6>
        <a:srgbClr val="11192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0278B10B-EB80-48A5-BE2F-EA3FE5806502}" vid="{76CC8A25-175A-490A-8A80-E1FEB61B3E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66a0c4b-8384-4fc4-a1c3-9d01aa878c08">
      <Value>1</Value>
    </TaxCatchAll>
    <lecf2c62802949f3871494b3773c4c40 xmlns="53379376-2220-4010-83a3-5a605de44d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Company</TermName>
          <TermId xmlns="http://schemas.microsoft.com/office/infopath/2007/PartnerControls">cd7575b6-5238-42f3-8f5b-af875114b988</TermId>
        </TermInfo>
      </Terms>
    </lecf2c62802949f3871494b3773c4c4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3A1CB4FAE674FAEEC5BBF71875F82" ma:contentTypeVersion="16" ma:contentTypeDescription="Create a new document." ma:contentTypeScope="" ma:versionID="2560f9e0226283c36b37a6fec2ffda1c">
  <xsd:schema xmlns:xsd="http://www.w3.org/2001/XMLSchema" xmlns:xs="http://www.w3.org/2001/XMLSchema" xmlns:p="http://schemas.microsoft.com/office/2006/metadata/properties" xmlns:ns2="53379376-2220-4010-83a3-5a605de44d58" xmlns:ns3="766a0c4b-8384-4fc4-a1c3-9d01aa878c08" xmlns:ns4="465cf9bc-c054-43e9-b131-347de4a77dee" targetNamespace="http://schemas.microsoft.com/office/2006/metadata/properties" ma:root="true" ma:fieldsID="50970a5c6a60af3873a1a6f106b905f1" ns2:_="" ns3:_="" ns4:_="">
    <xsd:import namespace="53379376-2220-4010-83a3-5a605de44d58"/>
    <xsd:import namespace="766a0c4b-8384-4fc4-a1c3-9d01aa878c08"/>
    <xsd:import namespace="465cf9bc-c054-43e9-b131-347de4a77dee"/>
    <xsd:element name="properties">
      <xsd:complexType>
        <xsd:sequence>
          <xsd:element name="documentManagement">
            <xsd:complexType>
              <xsd:all>
                <xsd:element ref="ns2:lecf2c62802949f3871494b3773c4c40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4:SharedWithUsers" minOccurs="0"/>
                <xsd:element ref="ns4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379376-2220-4010-83a3-5a605de44d58" elementFormDefault="qualified">
    <xsd:import namespace="http://schemas.microsoft.com/office/2006/documentManagement/types"/>
    <xsd:import namespace="http://schemas.microsoft.com/office/infopath/2007/PartnerControls"/>
    <xsd:element name="lecf2c62802949f3871494b3773c4c40" ma:index="9" nillable="true" ma:taxonomy="true" ma:internalName="lecf2c62802949f3871494b3773c4c40" ma:taxonomyFieldName="Information_x0020_classification" ma:displayName="Information classification" ma:default="1;#Internal Company|cd7575b6-5238-42f3-8f5b-af875114b988" ma:fieldId="{5ecf2c62-8029-49f3-8714-94b3773c4c40}" ma:sspId="791b3c86-4318-4084-80bd-d46a7bf048e4" ma:termSetId="84f87df7-e106-41fd-ba81-cd839d53776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6a0c4b-8384-4fc4-a1c3-9d01aa878c08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6e4fc90-1842-4cef-b443-015d83a38650}" ma:internalName="TaxCatchAll" ma:showField="CatchAllData" ma:web="465cf9bc-c054-43e9-b131-347de4a77d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5cf9bc-c054-43e9-b131-347de4a77de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3589BC-D4C8-42B9-AE2F-E91990BAE7A7}">
  <ds:schemaRefs>
    <ds:schemaRef ds:uri="766a0c4b-8384-4fc4-a1c3-9d01aa878c08"/>
    <ds:schemaRef ds:uri="http://purl.org/dc/dcmitype/"/>
    <ds:schemaRef ds:uri="http://purl.org/dc/elements/1.1/"/>
    <ds:schemaRef ds:uri="http://schemas.openxmlformats.org/package/2006/metadata/core-properties"/>
    <ds:schemaRef ds:uri="53379376-2220-4010-83a3-5a605de44d58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465cf9bc-c054-43e9-b131-347de4a77dee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602E2AE-7D79-41E3-88EF-57DE06F4A6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379376-2220-4010-83a3-5a605de44d58"/>
    <ds:schemaRef ds:uri="766a0c4b-8384-4fc4-a1c3-9d01aa878c08"/>
    <ds:schemaRef ds:uri="465cf9bc-c054-43e9-b131-347de4a77d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6F666E-595D-4C01-9A7A-EB969665E1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Cegal Sysco_PPT Template 2021 (1)</Template>
  <TotalTime>307</TotalTime>
  <Words>439</Words>
  <Application>Microsoft Office PowerPoint</Application>
  <PresentationFormat>Widescreen</PresentationFormat>
  <Paragraphs>76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1_Office-tema</vt:lpstr>
      <vt:lpstr>Cegal in-person Krafthack 2022</vt:lpstr>
      <vt:lpstr>Content</vt:lpstr>
      <vt:lpstr>Problem</vt:lpstr>
      <vt:lpstr>Exploration and prepping</vt:lpstr>
      <vt:lpstr>Model – Data Exploration</vt:lpstr>
      <vt:lpstr>Model - Considerations</vt:lpstr>
      <vt:lpstr>Model - Considerations</vt:lpstr>
      <vt:lpstr>Model - Considerations</vt:lpstr>
      <vt:lpstr>Production</vt:lpstr>
      <vt:lpstr>PowerPoint Presentation</vt:lpstr>
      <vt:lpstr>PowerPoint Presentation</vt:lpstr>
      <vt:lpstr>PowerPoint Presentation</vt:lpstr>
      <vt:lpstr>Scalability and transferability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Corinna Wagner</dc:creator>
  <cp:lastModifiedBy>Kristina Teigland</cp:lastModifiedBy>
  <cp:revision>34</cp:revision>
  <dcterms:created xsi:type="dcterms:W3CDTF">2021-12-03T11:13:40Z</dcterms:created>
  <dcterms:modified xsi:type="dcterms:W3CDTF">2022-03-08T08:39:33Z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0x0101007183A1CB4FAE674FAEEC5BBF71875F82</vt:lpwstr>
  </property>
  <property fmtid="{D5CDD505-2E9C-101B-9397-08002B2CF9AE}" pid="3" name="Information classification">
    <vt:lpwstr>1;#Internal Company|cd7575b6-5238-42f3-8f5b-af875114b988</vt:lpwstr>
  </property>
</Properties>
</file>